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19"/>
  </p:notesMasterIdLst>
  <p:sldIdLst>
    <p:sldId id="256" r:id="rId2"/>
    <p:sldId id="257" r:id="rId3"/>
    <p:sldId id="258" r:id="rId4"/>
    <p:sldId id="259" r:id="rId5"/>
    <p:sldId id="274" r:id="rId6"/>
    <p:sldId id="276" r:id="rId7"/>
    <p:sldId id="268" r:id="rId8"/>
    <p:sldId id="264" r:id="rId9"/>
    <p:sldId id="261" r:id="rId10"/>
    <p:sldId id="266" r:id="rId11"/>
    <p:sldId id="272" r:id="rId12"/>
    <p:sldId id="267" r:id="rId13"/>
    <p:sldId id="263" r:id="rId14"/>
    <p:sldId id="271" r:id="rId15"/>
    <p:sldId id="269" r:id="rId16"/>
    <p:sldId id="273" r:id="rId17"/>
    <p:sldId id="265"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92"/>
    <p:restoredTop sz="96296"/>
  </p:normalViewPr>
  <p:slideViewPr>
    <p:cSldViewPr snapToGrid="0">
      <p:cViewPr varScale="1">
        <p:scale>
          <a:sx n="120" d="100"/>
          <a:sy n="120" d="100"/>
        </p:scale>
        <p:origin x="208"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98FDC1-E157-CA41-A052-DD9DE90C7E5B}" type="datetimeFigureOut">
              <a:rPr kumimoji="1" lang="ja-JP" altLang="en-US" smtClean="0"/>
              <a:t>2025/2/2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6A9A05-C41E-5A4E-A4E7-355AEA6F5AE1}" type="slidenum">
              <a:rPr kumimoji="1" lang="ja-JP" altLang="en-US" smtClean="0"/>
              <a:t>‹#›</a:t>
            </a:fld>
            <a:endParaRPr kumimoji="1" lang="ja-JP" altLang="en-US"/>
          </a:p>
        </p:txBody>
      </p:sp>
    </p:spTree>
    <p:extLst>
      <p:ext uri="{BB962C8B-B14F-4D97-AF65-F5344CB8AC3E}">
        <p14:creationId xmlns:p14="http://schemas.microsoft.com/office/powerpoint/2010/main" val="38064778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56A9A05-C41E-5A4E-A4E7-355AEA6F5AE1}" type="slidenum">
              <a:rPr kumimoji="1" lang="ja-JP" altLang="en-US" smtClean="0"/>
              <a:t>2</a:t>
            </a:fld>
            <a:endParaRPr kumimoji="1" lang="ja-JP" altLang="en-US"/>
          </a:p>
        </p:txBody>
      </p:sp>
    </p:spTree>
    <p:extLst>
      <p:ext uri="{BB962C8B-B14F-4D97-AF65-F5344CB8AC3E}">
        <p14:creationId xmlns:p14="http://schemas.microsoft.com/office/powerpoint/2010/main" val="2421930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Hiragino Sans W4" panose="020B0400000000000000" pitchFamily="34" charset="-128"/>
                <a:ea typeface="Hiragino Sans W4" panose="020B0400000000000000" pitchFamily="34" charset="-128"/>
              </a:rPr>
              <a:t>マップに経路を表示；どこを走るか表示</a:t>
            </a:r>
            <a:endParaRPr lang="en-US" altLang="ja-JP" sz="1200" dirty="0">
              <a:latin typeface="Hiragino Sans W4" panose="020B0400000000000000" pitchFamily="34" charset="-128"/>
              <a:ea typeface="Hiragino Sans W4" panose="020B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Hiragino Sans W4" panose="020B0400000000000000" pitchFamily="34" charset="-128"/>
                <a:ea typeface="Hiragino Sans W4" panose="020B0400000000000000" pitchFamily="34" charset="-128"/>
              </a:rPr>
              <a:t>スコアの表示</a:t>
            </a:r>
            <a:endParaRPr lang="en-US" altLang="ja-JP" sz="1200" dirty="0">
              <a:latin typeface="Hiragino Sans W4" panose="020B0400000000000000" pitchFamily="34" charset="-128"/>
              <a:ea typeface="Hiragino Sans W4" panose="020B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latin typeface="Hiragino Sans W4" panose="020B0400000000000000" pitchFamily="34" charset="-128"/>
                <a:ea typeface="Hiragino Sans W4" panose="020B0400000000000000" pitchFamily="34" charset="-128"/>
              </a:rPr>
              <a:t>標高グラフ：各経路の標高データを棒グラフとして可視化し、標高差や勾配の特徴を直感的に把握できるシステム</a:t>
            </a:r>
            <a:endParaRPr lang="en-US" altLang="ja-JP" sz="1200" dirty="0">
              <a:latin typeface="Hiragino Sans W4" panose="020B0400000000000000" pitchFamily="34" charset="-128"/>
              <a:ea typeface="Hiragino Sans W4" panose="020B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Hiragino Sans W4" panose="020B0400000000000000" pitchFamily="34" charset="-128"/>
              <a:ea typeface="Hiragino Sans W4" panose="020B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latin typeface="Hiragino Sans W4" panose="020B0400000000000000" pitchFamily="34" charset="-128"/>
              <a:ea typeface="Hiragino Sans W4" panose="020B0400000000000000" pitchFamily="34" charset="-128"/>
            </a:endParaRPr>
          </a:p>
          <a:p>
            <a:endParaRPr kumimoji="1" lang="ja-JP" altLang="en-US"/>
          </a:p>
        </p:txBody>
      </p:sp>
      <p:sp>
        <p:nvSpPr>
          <p:cNvPr id="4" name="スライド番号プレースホルダー 3"/>
          <p:cNvSpPr>
            <a:spLocks noGrp="1"/>
          </p:cNvSpPr>
          <p:nvPr>
            <p:ph type="sldNum" sz="quarter" idx="5"/>
          </p:nvPr>
        </p:nvSpPr>
        <p:spPr/>
        <p:txBody>
          <a:bodyPr/>
          <a:lstStyle/>
          <a:p>
            <a:fld id="{D56A9A05-C41E-5A4E-A4E7-355AEA6F5AE1}" type="slidenum">
              <a:rPr kumimoji="1" lang="ja-JP" altLang="en-US" smtClean="0"/>
              <a:t>7</a:t>
            </a:fld>
            <a:endParaRPr kumimoji="1" lang="ja-JP" altLang="en-US"/>
          </a:p>
        </p:txBody>
      </p:sp>
    </p:spTree>
    <p:extLst>
      <p:ext uri="{BB962C8B-B14F-4D97-AF65-F5344CB8AC3E}">
        <p14:creationId xmlns:p14="http://schemas.microsoft.com/office/powerpoint/2010/main" val="2564307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0BCFA3C4-7FFF-E8BA-E813-7DC206AC84C7}"/>
              </a:ext>
            </a:extLst>
          </p:cNvPr>
          <p:cNvSpPr/>
          <p:nvPr userDrawn="1"/>
        </p:nvSpPr>
        <p:spPr>
          <a:xfrm>
            <a:off x="0" y="0"/>
            <a:ext cx="12192000" cy="35099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7F3DC33-FB37-3634-F9EA-98531CF8FD65}"/>
              </a:ext>
            </a:extLst>
          </p:cNvPr>
          <p:cNvSpPr>
            <a:spLocks noGrp="1"/>
          </p:cNvSpPr>
          <p:nvPr>
            <p:ph type="ctrTitle"/>
          </p:nvPr>
        </p:nvSpPr>
        <p:spPr>
          <a:xfrm>
            <a:off x="1524000" y="1122363"/>
            <a:ext cx="9144000" cy="2387600"/>
          </a:xfrm>
          <a:prstGeom prst="rect">
            <a:avLst/>
          </a:prstGeom>
        </p:spPr>
        <p:txBody>
          <a:bodyPr anchor="b"/>
          <a:lstStyle>
            <a:lvl1pPr algn="ctr">
              <a:defRPr sz="6000" b="1" i="0">
                <a:solidFill>
                  <a:schemeClr val="bg1"/>
                </a:solidFill>
                <a:latin typeface="Hiragino Sans W6" panose="020B0400000000000000" pitchFamily="34" charset="-128"/>
                <a:ea typeface="Hiragino Sans W6" panose="020B0400000000000000" pitchFamily="34" charset="-128"/>
              </a:defRPr>
            </a:lvl1pPr>
          </a:lstStyle>
          <a:p>
            <a:endParaRPr kumimoji="1" lang="ja-JP" altLang="en-US"/>
          </a:p>
        </p:txBody>
      </p:sp>
      <p:sp>
        <p:nvSpPr>
          <p:cNvPr id="3" name="字幕 2">
            <a:extLst>
              <a:ext uri="{FF2B5EF4-FFF2-40B4-BE49-F238E27FC236}">
                <a16:creationId xmlns:a16="http://schemas.microsoft.com/office/drawing/2014/main" id="{9975513B-DD06-3FF8-F207-A27FF9146E8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Hiragino Sans W4" panose="020B0400000000000000" pitchFamily="34" charset="-128"/>
                <a:ea typeface="Hiragino Sans W4" panose="020B04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kumimoji="1" lang="en-US" altLang="ja-JP" dirty="0"/>
          </a:p>
        </p:txBody>
      </p:sp>
    </p:spTree>
    <p:extLst>
      <p:ext uri="{BB962C8B-B14F-4D97-AF65-F5344CB8AC3E}">
        <p14:creationId xmlns:p14="http://schemas.microsoft.com/office/powerpoint/2010/main" val="3690390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36A5A15D-F2F8-C8CA-4A32-7728DB81A9D3}"/>
              </a:ext>
            </a:extLst>
          </p:cNvPr>
          <p:cNvSpPr/>
          <p:nvPr userDrawn="1"/>
        </p:nvSpPr>
        <p:spPr>
          <a:xfrm>
            <a:off x="0" y="0"/>
            <a:ext cx="12192000" cy="13068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p>
        </p:txBody>
      </p:sp>
      <p:sp>
        <p:nvSpPr>
          <p:cNvPr id="2" name="タイトル 1">
            <a:extLst>
              <a:ext uri="{FF2B5EF4-FFF2-40B4-BE49-F238E27FC236}">
                <a16:creationId xmlns:a16="http://schemas.microsoft.com/office/drawing/2014/main" id="{3AED4909-A480-7D71-0D20-05FC0236BCA5}"/>
              </a:ext>
            </a:extLst>
          </p:cNvPr>
          <p:cNvSpPr>
            <a:spLocks noGrp="1"/>
          </p:cNvSpPr>
          <p:nvPr>
            <p:ph type="title"/>
          </p:nvPr>
        </p:nvSpPr>
        <p:spPr>
          <a:xfrm>
            <a:off x="838200" y="365125"/>
            <a:ext cx="10515600" cy="1325563"/>
          </a:xfrm>
          <a:prstGeom prst="rect">
            <a:avLst/>
          </a:prstGeom>
        </p:spPr>
        <p:txBody>
          <a:bodyPr/>
          <a:lstStyle>
            <a:lvl1pPr>
              <a:defRPr b="1" i="0">
                <a:solidFill>
                  <a:schemeClr val="bg1"/>
                </a:solidFill>
                <a:latin typeface="Hiragino Sans W6" panose="020B0400000000000000" pitchFamily="34" charset="-128"/>
                <a:ea typeface="Hiragino Sans W6" panose="020B0400000000000000" pitchFamily="34" charset="-128"/>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00C2630-20B8-7870-DC27-3FD32DB18DAB}"/>
              </a:ext>
            </a:extLst>
          </p:cNvPr>
          <p:cNvSpPr>
            <a:spLocks noGrp="1"/>
          </p:cNvSpPr>
          <p:nvPr>
            <p:ph idx="1"/>
          </p:nvPr>
        </p:nvSpPr>
        <p:spPr>
          <a:xfrm>
            <a:off x="838200" y="1825625"/>
            <a:ext cx="10515600" cy="4351338"/>
          </a:xfrm>
          <a:prstGeom prst="rect">
            <a:avLst/>
          </a:prstGeom>
        </p:spPr>
        <p:txBody>
          <a:bodyPr/>
          <a:lstStyle>
            <a:lvl1pPr>
              <a:defRPr b="0" i="0">
                <a:latin typeface="Hiragino Sans W4" panose="020B0400000000000000" pitchFamily="34" charset="-128"/>
                <a:ea typeface="Hiragino Sans W4" panose="020B0400000000000000" pitchFamily="34" charset="-128"/>
              </a:defRPr>
            </a:lvl1pPr>
            <a:lvl2pPr>
              <a:defRPr b="0" i="0">
                <a:latin typeface="Hiragino Sans W4" panose="020B0400000000000000" pitchFamily="34" charset="-128"/>
                <a:ea typeface="Hiragino Sans W4" panose="020B0400000000000000" pitchFamily="34" charset="-128"/>
              </a:defRPr>
            </a:lvl2pPr>
            <a:lvl3pPr>
              <a:defRPr b="0" i="0">
                <a:latin typeface="Hiragino Sans W4" panose="020B0400000000000000" pitchFamily="34" charset="-128"/>
                <a:ea typeface="Hiragino Sans W4" panose="020B0400000000000000" pitchFamily="34" charset="-128"/>
              </a:defRPr>
            </a:lvl3pPr>
            <a:lvl4pPr>
              <a:defRPr b="0" i="0">
                <a:latin typeface="Hiragino Sans W4" panose="020B0400000000000000" pitchFamily="34" charset="-128"/>
                <a:ea typeface="Hiragino Sans W4" panose="020B0400000000000000" pitchFamily="34" charset="-128"/>
              </a:defRPr>
            </a:lvl4pPr>
            <a:lvl5pPr>
              <a:defRPr b="0" i="0">
                <a:latin typeface="Hiragino Sans W4" panose="020B0400000000000000" pitchFamily="34" charset="-128"/>
                <a:ea typeface="Hiragino Sans W4" panose="020B0400000000000000" pitchFamily="34" charset="-128"/>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13" name="タイトル 1">
            <a:extLst>
              <a:ext uri="{FF2B5EF4-FFF2-40B4-BE49-F238E27FC236}">
                <a16:creationId xmlns:a16="http://schemas.microsoft.com/office/drawing/2014/main" id="{9F3E3418-2E5B-E129-C548-0B6BFEECD474}"/>
              </a:ext>
            </a:extLst>
          </p:cNvPr>
          <p:cNvSpPr txBox="1">
            <a:spLocks/>
          </p:cNvSpPr>
          <p:nvPr userDrawn="1"/>
        </p:nvSpPr>
        <p:spPr>
          <a:xfrm>
            <a:off x="10659139" y="359130"/>
            <a:ext cx="1532861" cy="1325563"/>
          </a:xfrm>
          <a:prstGeom prst="rect">
            <a:avLst/>
          </a:prstGeom>
        </p:spPr>
        <p:txBody>
          <a:bodyPr/>
          <a:lstStyle>
            <a:lvl1pPr algn="l" defTabSz="914400" rtl="0" eaLnBrk="1" latinLnBrk="0" hangingPunct="1">
              <a:lnSpc>
                <a:spcPct val="90000"/>
              </a:lnSpc>
              <a:spcBef>
                <a:spcPct val="0"/>
              </a:spcBef>
              <a:buNone/>
              <a:defRPr kumimoji="1" sz="4400" b="1" i="0" kern="1200">
                <a:solidFill>
                  <a:schemeClr val="bg1"/>
                </a:solidFill>
                <a:latin typeface="Hiragino Sans W6" panose="020B0400000000000000" pitchFamily="34" charset="-128"/>
                <a:ea typeface="Hiragino Sans W6" panose="020B0400000000000000" pitchFamily="34" charset="-128"/>
                <a:cs typeface="+mj-cs"/>
              </a:defRPr>
            </a:lvl1pPr>
          </a:lstStyle>
          <a:p>
            <a:fld id="{651EC8CC-EFB3-C147-AB1C-119FE01D5763}" type="slidenum">
              <a:rPr lang="ja-JP" altLang="en-US" smtClean="0"/>
              <a:t>‹#›</a:t>
            </a:fld>
            <a:endParaRPr lang="ja-JP" altLang="en-US"/>
          </a:p>
        </p:txBody>
      </p:sp>
    </p:spTree>
    <p:extLst>
      <p:ext uri="{BB962C8B-B14F-4D97-AF65-F5344CB8AC3E}">
        <p14:creationId xmlns:p14="http://schemas.microsoft.com/office/powerpoint/2010/main" val="17004528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46395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F5AE55D-793D-D454-4AB0-D1267E701281}"/>
              </a:ext>
            </a:extLst>
          </p:cNvPr>
          <p:cNvSpPr/>
          <p:nvPr/>
        </p:nvSpPr>
        <p:spPr>
          <a:xfrm>
            <a:off x="0" y="0"/>
            <a:ext cx="12192000" cy="35099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F2A94F4-03FE-3D91-64B7-4559393DE4EC}"/>
              </a:ext>
            </a:extLst>
          </p:cNvPr>
          <p:cNvSpPr>
            <a:spLocks noGrp="1"/>
          </p:cNvSpPr>
          <p:nvPr>
            <p:ph type="ctrTitle"/>
          </p:nvPr>
        </p:nvSpPr>
        <p:spPr>
          <a:xfrm>
            <a:off x="1282861" y="925975"/>
            <a:ext cx="9626278" cy="2583988"/>
          </a:xfrm>
          <a:ln>
            <a:noFill/>
          </a:ln>
        </p:spPr>
        <p:txBody>
          <a:bodyPr>
            <a:normAutofit/>
          </a:bodyPr>
          <a:lstStyle/>
          <a:p>
            <a:r>
              <a:rPr kumimoji="1" lang="ja-JP" altLang="en-US" sz="4000" b="1">
                <a:solidFill>
                  <a:schemeClr val="bg1"/>
                </a:solidFill>
              </a:rPr>
              <a:t>サイクリストのための標高情報に基づく</a:t>
            </a:r>
            <a:br>
              <a:rPr kumimoji="1" lang="en-US" altLang="ja-JP" sz="4000" b="1" dirty="0">
                <a:solidFill>
                  <a:schemeClr val="bg1"/>
                </a:solidFill>
              </a:rPr>
            </a:br>
            <a:r>
              <a:rPr kumimoji="1" lang="ja-JP" altLang="en-US" sz="4000" b="1">
                <a:solidFill>
                  <a:schemeClr val="bg1"/>
                </a:solidFill>
              </a:rPr>
              <a:t>複数経路比較システムに関する研究</a:t>
            </a:r>
          </a:p>
        </p:txBody>
      </p:sp>
      <p:sp>
        <p:nvSpPr>
          <p:cNvPr id="3" name="字幕 2">
            <a:extLst>
              <a:ext uri="{FF2B5EF4-FFF2-40B4-BE49-F238E27FC236}">
                <a16:creationId xmlns:a16="http://schemas.microsoft.com/office/drawing/2014/main" id="{053860D3-23BB-8646-C849-F4589A02CA6F}"/>
              </a:ext>
            </a:extLst>
          </p:cNvPr>
          <p:cNvSpPr>
            <a:spLocks noGrp="1"/>
          </p:cNvSpPr>
          <p:nvPr>
            <p:ph type="subTitle" idx="1"/>
          </p:nvPr>
        </p:nvSpPr>
        <p:spPr>
          <a:xfrm>
            <a:off x="1524000" y="3804445"/>
            <a:ext cx="9144000" cy="1655762"/>
          </a:xfrm>
        </p:spPr>
        <p:txBody>
          <a:bodyPr>
            <a:normAutofit/>
          </a:bodyPr>
          <a:lstStyle/>
          <a:p>
            <a:r>
              <a:rPr kumimoji="1" lang="ja-JP" altLang="en-US" sz="3200"/>
              <a:t>梶研究室　小林花緒</a:t>
            </a:r>
          </a:p>
        </p:txBody>
      </p:sp>
    </p:spTree>
    <p:extLst>
      <p:ext uri="{BB962C8B-B14F-4D97-AF65-F5344CB8AC3E}">
        <p14:creationId xmlns:p14="http://schemas.microsoft.com/office/powerpoint/2010/main" val="2136697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7F6778CC-5CBD-3114-2F82-41E274A03310}"/>
              </a:ext>
            </a:extLst>
          </p:cNvPr>
          <p:cNvSpPr txBox="1"/>
          <p:nvPr/>
        </p:nvSpPr>
        <p:spPr>
          <a:xfrm>
            <a:off x="410858" y="-994877"/>
            <a:ext cx="11370284" cy="954107"/>
          </a:xfrm>
          <a:prstGeom prst="rect">
            <a:avLst/>
          </a:prstGeom>
          <a:noFill/>
        </p:spPr>
        <p:txBody>
          <a:bodyPr wrap="square" rtlCol="0">
            <a:spAutoFit/>
          </a:bodyPr>
          <a:lstStyle/>
          <a:p>
            <a:r>
              <a:rPr lang="ja-JP" altLang="en-US" sz="2800">
                <a:latin typeface="Hiragino Sans W4" panose="020B0400000000000000" pitchFamily="34" charset="-128"/>
                <a:ea typeface="Hiragino Sans W4" panose="020B0400000000000000" pitchFamily="34" charset="-128"/>
              </a:rPr>
              <a:t>標高グラフとスコア表示の有用性・システムの信頼性・操作性・標高データの精度</a:t>
            </a:r>
            <a:endParaRPr kumimoji="1" lang="ja-JP" altLang="en-US" sz="2800">
              <a:latin typeface="Hiragino Sans W4" panose="020B0400000000000000" pitchFamily="34" charset="-128"/>
              <a:ea typeface="Hiragino Sans W4" panose="020B0400000000000000" pitchFamily="34" charset="-128"/>
            </a:endParaRPr>
          </a:p>
        </p:txBody>
      </p:sp>
      <p:sp>
        <p:nvSpPr>
          <p:cNvPr id="2" name="テキスト ボックス 1">
            <a:extLst>
              <a:ext uri="{FF2B5EF4-FFF2-40B4-BE49-F238E27FC236}">
                <a16:creationId xmlns:a16="http://schemas.microsoft.com/office/drawing/2014/main" id="{10BFCC49-7F4A-DF94-5DA3-F103C5E7E2D4}"/>
              </a:ext>
            </a:extLst>
          </p:cNvPr>
          <p:cNvSpPr txBox="1"/>
          <p:nvPr/>
        </p:nvSpPr>
        <p:spPr>
          <a:xfrm>
            <a:off x="516915" y="4913223"/>
            <a:ext cx="4387001" cy="954107"/>
          </a:xfrm>
          <a:prstGeom prst="rect">
            <a:avLst/>
          </a:prstGeom>
          <a:noFill/>
        </p:spPr>
        <p:txBody>
          <a:bodyPr wrap="square" rtlCol="0">
            <a:spAutoFit/>
          </a:bodyPr>
          <a:lstStyle/>
          <a:p>
            <a:r>
              <a:rPr kumimoji="1" lang="ja-JP" altLang="en-US" sz="2800">
                <a:latin typeface="Hiragino Sans W4" panose="020B0400000000000000" pitchFamily="34" charset="-128"/>
                <a:ea typeface="Hiragino Sans W4" panose="020B0400000000000000" pitchFamily="34" charset="-128"/>
              </a:rPr>
              <a:t>・一部システム外で作業</a:t>
            </a:r>
            <a:endParaRPr kumimoji="1" lang="en-US" altLang="ja-JP" sz="2800" dirty="0">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・データ入力後は自動</a:t>
            </a:r>
            <a:endParaRPr kumimoji="1" lang="ja-JP" altLang="en-US" sz="2800">
              <a:latin typeface="Hiragino Sans W4" panose="020B0400000000000000" pitchFamily="34" charset="-128"/>
              <a:ea typeface="Hiragino Sans W4" panose="020B0400000000000000" pitchFamily="34" charset="-128"/>
            </a:endParaRPr>
          </a:p>
        </p:txBody>
      </p:sp>
      <p:sp>
        <p:nvSpPr>
          <p:cNvPr id="6" name="タイトル 5">
            <a:extLst>
              <a:ext uri="{FF2B5EF4-FFF2-40B4-BE49-F238E27FC236}">
                <a16:creationId xmlns:a16="http://schemas.microsoft.com/office/drawing/2014/main" id="{132907B6-43A3-5D88-2401-C5A611538808}"/>
              </a:ext>
            </a:extLst>
          </p:cNvPr>
          <p:cNvSpPr>
            <a:spLocks noGrp="1"/>
          </p:cNvSpPr>
          <p:nvPr>
            <p:ph type="title"/>
          </p:nvPr>
        </p:nvSpPr>
        <p:spPr/>
        <p:txBody>
          <a:bodyPr/>
          <a:lstStyle/>
          <a:p>
            <a:r>
              <a:rPr lang="ja-JP" altLang="en-US" b="1">
                <a:solidFill>
                  <a:schemeClr val="bg1"/>
                </a:solidFill>
              </a:rPr>
              <a:t>評価実験結果</a:t>
            </a:r>
            <a:br>
              <a:rPr lang="ja-JP" altLang="en-US" b="1">
                <a:solidFill>
                  <a:schemeClr val="bg1"/>
                </a:solidFill>
              </a:rPr>
            </a:br>
            <a:endParaRPr lang="ja-JP" altLang="en-US"/>
          </a:p>
        </p:txBody>
      </p:sp>
      <p:sp>
        <p:nvSpPr>
          <p:cNvPr id="9" name="テキスト ボックス 8">
            <a:extLst>
              <a:ext uri="{FF2B5EF4-FFF2-40B4-BE49-F238E27FC236}">
                <a16:creationId xmlns:a16="http://schemas.microsoft.com/office/drawing/2014/main" id="{321AC989-3BAC-9C8E-BAEE-9F4B89363E6E}"/>
              </a:ext>
            </a:extLst>
          </p:cNvPr>
          <p:cNvSpPr txBox="1"/>
          <p:nvPr/>
        </p:nvSpPr>
        <p:spPr>
          <a:xfrm>
            <a:off x="516915" y="1545343"/>
            <a:ext cx="4233530" cy="646331"/>
          </a:xfrm>
          <a:prstGeom prst="rect">
            <a:avLst/>
          </a:prstGeom>
          <a:noFill/>
        </p:spPr>
        <p:txBody>
          <a:bodyPr wrap="square" rtlCol="0">
            <a:spAutoFit/>
          </a:bodyPr>
          <a:lstStyle/>
          <a:p>
            <a:r>
              <a:rPr kumimoji="1" lang="ja-JP" altLang="en-US" sz="3600">
                <a:solidFill>
                  <a:schemeClr val="accent2"/>
                </a:solidFill>
                <a:latin typeface="Hiragino Sans W4" panose="020B0400000000000000" pitchFamily="34" charset="-128"/>
                <a:ea typeface="Hiragino Sans W4" panose="020B0400000000000000" pitchFamily="34" charset="-128"/>
              </a:rPr>
              <a:t>システムの信頼性</a:t>
            </a:r>
            <a:endParaRPr kumimoji="1" lang="ja-JP" altLang="en-US" sz="3600"/>
          </a:p>
        </p:txBody>
      </p:sp>
      <p:sp>
        <p:nvSpPr>
          <p:cNvPr id="11" name="テキスト ボックス 10">
            <a:extLst>
              <a:ext uri="{FF2B5EF4-FFF2-40B4-BE49-F238E27FC236}">
                <a16:creationId xmlns:a16="http://schemas.microsoft.com/office/drawing/2014/main" id="{69718E43-6DD1-3B8B-586C-7B257A81CD45}"/>
              </a:ext>
            </a:extLst>
          </p:cNvPr>
          <p:cNvSpPr txBox="1"/>
          <p:nvPr/>
        </p:nvSpPr>
        <p:spPr>
          <a:xfrm>
            <a:off x="516915" y="4012717"/>
            <a:ext cx="4387001" cy="646331"/>
          </a:xfrm>
          <a:prstGeom prst="rect">
            <a:avLst/>
          </a:prstGeom>
          <a:noFill/>
        </p:spPr>
        <p:txBody>
          <a:bodyPr wrap="square" rtlCol="0">
            <a:spAutoFit/>
          </a:bodyPr>
          <a:lstStyle/>
          <a:p>
            <a:r>
              <a:rPr kumimoji="1" lang="ja-JP" altLang="en-US" sz="3600">
                <a:solidFill>
                  <a:schemeClr val="accent2"/>
                </a:solidFill>
                <a:latin typeface="Hiragino Sans W4" panose="020B0400000000000000" pitchFamily="34" charset="-128"/>
                <a:ea typeface="Hiragino Sans W4" panose="020B0400000000000000" pitchFamily="34" charset="-128"/>
              </a:rPr>
              <a:t>標高データの操作性</a:t>
            </a:r>
            <a:endParaRPr kumimoji="1" lang="en-US" altLang="ja-JP" sz="3600" dirty="0">
              <a:solidFill>
                <a:schemeClr val="accent2"/>
              </a:solidFill>
              <a:latin typeface="Hiragino Sans W4" panose="020B0400000000000000" pitchFamily="34" charset="-128"/>
              <a:ea typeface="Hiragino Sans W4" panose="020B0400000000000000" pitchFamily="34" charset="-128"/>
            </a:endParaRPr>
          </a:p>
        </p:txBody>
      </p:sp>
      <p:sp>
        <p:nvSpPr>
          <p:cNvPr id="13" name="テキスト ボックス 12">
            <a:extLst>
              <a:ext uri="{FF2B5EF4-FFF2-40B4-BE49-F238E27FC236}">
                <a16:creationId xmlns:a16="http://schemas.microsoft.com/office/drawing/2014/main" id="{577D8168-4A75-B707-BFB6-6D7D3F7884CB}"/>
              </a:ext>
            </a:extLst>
          </p:cNvPr>
          <p:cNvSpPr txBox="1"/>
          <p:nvPr/>
        </p:nvSpPr>
        <p:spPr>
          <a:xfrm>
            <a:off x="410858" y="2316505"/>
            <a:ext cx="4387001" cy="954107"/>
          </a:xfrm>
          <a:prstGeom prst="rect">
            <a:avLst/>
          </a:prstGeom>
          <a:noFill/>
        </p:spPr>
        <p:txBody>
          <a:bodyPr wrap="square" rtlCol="0">
            <a:spAutoFit/>
          </a:bodyPr>
          <a:lstStyle/>
          <a:p>
            <a:r>
              <a:rPr kumimoji="1" lang="ja-JP" altLang="en-US" sz="2800">
                <a:latin typeface="Hiragino Sans W4" panose="020B0400000000000000" pitchFamily="34" charset="-128"/>
                <a:ea typeface="Hiragino Sans W4" panose="020B0400000000000000" pitchFamily="34" charset="-128"/>
              </a:rPr>
              <a:t>・標高データは概ね一致</a:t>
            </a:r>
            <a:endParaRPr kumimoji="1" lang="en-US" altLang="ja-JP" sz="2800" dirty="0">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・建造物など例外あり</a:t>
            </a:r>
            <a:endParaRPr lang="en-US" altLang="ja-JP" sz="2800" dirty="0">
              <a:latin typeface="Hiragino Sans W4" panose="020B0400000000000000" pitchFamily="34" charset="-128"/>
              <a:ea typeface="Hiragino Sans W4" panose="020B0400000000000000" pitchFamily="34" charset="-128"/>
            </a:endParaRPr>
          </a:p>
        </p:txBody>
      </p:sp>
      <p:sp>
        <p:nvSpPr>
          <p:cNvPr id="14" name="テキスト ボックス 13">
            <a:extLst>
              <a:ext uri="{FF2B5EF4-FFF2-40B4-BE49-F238E27FC236}">
                <a16:creationId xmlns:a16="http://schemas.microsoft.com/office/drawing/2014/main" id="{E9F9EB34-57AE-B448-2D7A-1EF5857DDF5F}"/>
              </a:ext>
            </a:extLst>
          </p:cNvPr>
          <p:cNvSpPr txBox="1"/>
          <p:nvPr/>
        </p:nvSpPr>
        <p:spPr>
          <a:xfrm>
            <a:off x="6249471" y="4012717"/>
            <a:ext cx="4233530" cy="646331"/>
          </a:xfrm>
          <a:prstGeom prst="rect">
            <a:avLst/>
          </a:prstGeom>
          <a:noFill/>
        </p:spPr>
        <p:txBody>
          <a:bodyPr wrap="square" rtlCol="0">
            <a:spAutoFit/>
          </a:bodyPr>
          <a:lstStyle/>
          <a:p>
            <a:r>
              <a:rPr kumimoji="1" lang="ja-JP" altLang="en-US" sz="3600">
                <a:solidFill>
                  <a:schemeClr val="accent2"/>
                </a:solidFill>
                <a:latin typeface="Hiragino Sans W4" panose="020B0400000000000000" pitchFamily="34" charset="-128"/>
                <a:ea typeface="Hiragino Sans W4" panose="020B0400000000000000" pitchFamily="34" charset="-128"/>
              </a:rPr>
              <a:t>システムの信頼性</a:t>
            </a:r>
            <a:endParaRPr kumimoji="1" lang="ja-JP" altLang="en-US" sz="3600"/>
          </a:p>
        </p:txBody>
      </p:sp>
      <p:sp>
        <p:nvSpPr>
          <p:cNvPr id="15" name="テキスト ボックス 14">
            <a:extLst>
              <a:ext uri="{FF2B5EF4-FFF2-40B4-BE49-F238E27FC236}">
                <a16:creationId xmlns:a16="http://schemas.microsoft.com/office/drawing/2014/main" id="{16DA8088-8AAA-CE98-39D0-9A6FDBEF25FE}"/>
              </a:ext>
            </a:extLst>
          </p:cNvPr>
          <p:cNvSpPr txBox="1"/>
          <p:nvPr/>
        </p:nvSpPr>
        <p:spPr>
          <a:xfrm>
            <a:off x="6249836" y="1513583"/>
            <a:ext cx="5103964" cy="1200329"/>
          </a:xfrm>
          <a:prstGeom prst="rect">
            <a:avLst/>
          </a:prstGeom>
          <a:noFill/>
        </p:spPr>
        <p:txBody>
          <a:bodyPr wrap="square" rtlCol="0">
            <a:spAutoFit/>
          </a:bodyPr>
          <a:lstStyle/>
          <a:p>
            <a:r>
              <a:rPr kumimoji="1" lang="ja-JP" altLang="en-US" sz="3600">
                <a:solidFill>
                  <a:schemeClr val="accent2"/>
                </a:solidFill>
                <a:latin typeface="Hiragino Sans W4" panose="020B0400000000000000" pitchFamily="34" charset="-128"/>
                <a:ea typeface="Hiragino Sans W4" panose="020B0400000000000000" pitchFamily="34" charset="-128"/>
              </a:rPr>
              <a:t>標高グラフとスコアの有用性</a:t>
            </a:r>
            <a:endParaRPr kumimoji="1" lang="ja-JP" altLang="en-US" sz="3600"/>
          </a:p>
        </p:txBody>
      </p:sp>
      <p:sp>
        <p:nvSpPr>
          <p:cNvPr id="16" name="テキスト ボックス 15">
            <a:extLst>
              <a:ext uri="{FF2B5EF4-FFF2-40B4-BE49-F238E27FC236}">
                <a16:creationId xmlns:a16="http://schemas.microsoft.com/office/drawing/2014/main" id="{56CCCC91-79C1-9C17-7497-838750A21710}"/>
              </a:ext>
            </a:extLst>
          </p:cNvPr>
          <p:cNvSpPr txBox="1"/>
          <p:nvPr/>
        </p:nvSpPr>
        <p:spPr>
          <a:xfrm>
            <a:off x="6249471" y="4913713"/>
            <a:ext cx="4387001" cy="1384995"/>
          </a:xfrm>
          <a:prstGeom prst="rect">
            <a:avLst/>
          </a:prstGeom>
          <a:noFill/>
        </p:spPr>
        <p:txBody>
          <a:bodyPr wrap="square" rtlCol="0">
            <a:spAutoFit/>
          </a:bodyPr>
          <a:lstStyle/>
          <a:p>
            <a:r>
              <a:rPr kumimoji="1" lang="ja-JP" altLang="en-US" sz="2800">
                <a:latin typeface="Hiragino Sans W4" panose="020B0400000000000000" pitchFamily="34" charset="-128"/>
                <a:ea typeface="Hiragino Sans W4" panose="020B0400000000000000" pitchFamily="34" charset="-128"/>
              </a:rPr>
              <a:t>・スコアは概ね一致</a:t>
            </a:r>
            <a:endParaRPr kumimoji="1" lang="en-US" altLang="ja-JP" sz="2800" dirty="0">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・同点スコアが出ることもある</a:t>
            </a:r>
            <a:endParaRPr lang="en-US" altLang="ja-JP" sz="2800" dirty="0">
              <a:latin typeface="Hiragino Sans W4" panose="020B0400000000000000" pitchFamily="34" charset="-128"/>
              <a:ea typeface="Hiragino Sans W4" panose="020B0400000000000000" pitchFamily="34" charset="-128"/>
            </a:endParaRPr>
          </a:p>
        </p:txBody>
      </p:sp>
      <p:cxnSp>
        <p:nvCxnSpPr>
          <p:cNvPr id="18" name="直線コネクタ 17">
            <a:extLst>
              <a:ext uri="{FF2B5EF4-FFF2-40B4-BE49-F238E27FC236}">
                <a16:creationId xmlns:a16="http://schemas.microsoft.com/office/drawing/2014/main" id="{E063CFC3-0F8B-DFB7-76D7-186D0EB18EDF}"/>
              </a:ext>
            </a:extLst>
          </p:cNvPr>
          <p:cNvCxnSpPr>
            <a:cxnSpLocks/>
          </p:cNvCxnSpPr>
          <p:nvPr/>
        </p:nvCxnSpPr>
        <p:spPr>
          <a:xfrm>
            <a:off x="6096000" y="1618866"/>
            <a:ext cx="0" cy="461761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04C05B9-5902-563F-8E01-4014910E171F}"/>
              </a:ext>
            </a:extLst>
          </p:cNvPr>
          <p:cNvCxnSpPr>
            <a:cxnSpLocks/>
          </p:cNvCxnSpPr>
          <p:nvPr/>
        </p:nvCxnSpPr>
        <p:spPr>
          <a:xfrm>
            <a:off x="312234" y="3874753"/>
            <a:ext cx="11296186"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8BBDCCE7-B47C-8964-9724-AC660D0D7137}"/>
              </a:ext>
            </a:extLst>
          </p:cNvPr>
          <p:cNvSpPr txBox="1"/>
          <p:nvPr/>
        </p:nvSpPr>
        <p:spPr>
          <a:xfrm>
            <a:off x="6249471" y="2708888"/>
            <a:ext cx="4387001" cy="954107"/>
          </a:xfrm>
          <a:prstGeom prst="rect">
            <a:avLst/>
          </a:prstGeom>
          <a:noFill/>
        </p:spPr>
        <p:txBody>
          <a:bodyPr wrap="square" rtlCol="0">
            <a:spAutoFit/>
          </a:bodyPr>
          <a:lstStyle/>
          <a:p>
            <a:r>
              <a:rPr kumimoji="1" lang="ja-JP" altLang="en-US" sz="2800">
                <a:latin typeface="Hiragino Sans W4" panose="020B0400000000000000" pitchFamily="34" charset="-128"/>
                <a:ea typeface="Hiragino Sans W4" panose="020B0400000000000000" pitchFamily="34" charset="-128"/>
              </a:rPr>
              <a:t>・可視化</a:t>
            </a:r>
            <a:endParaRPr kumimoji="1" lang="en-US" altLang="ja-JP" sz="2800" dirty="0">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・数値化</a:t>
            </a:r>
            <a:endParaRPr lang="en-US" altLang="ja-JP" sz="28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98910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58890023-0845-7B9B-D662-634E348EA793}"/>
              </a:ext>
            </a:extLst>
          </p:cNvPr>
          <p:cNvSpPr txBox="1"/>
          <p:nvPr/>
        </p:nvSpPr>
        <p:spPr>
          <a:xfrm>
            <a:off x="597525" y="3926416"/>
            <a:ext cx="11009970" cy="523220"/>
          </a:xfrm>
          <a:prstGeom prst="rect">
            <a:avLst/>
          </a:prstGeom>
          <a:noFill/>
        </p:spPr>
        <p:txBody>
          <a:bodyPr wrap="square" rtlCol="0">
            <a:spAutoFit/>
          </a:bodyPr>
          <a:lstStyle/>
          <a:p>
            <a:r>
              <a:rPr lang="ja-JP" altLang="en-US" sz="2800">
                <a:latin typeface="Hiragino Sans W4" panose="020B0400000000000000" pitchFamily="34" charset="-128"/>
                <a:ea typeface="Hiragino Sans W4" panose="020B0400000000000000" pitchFamily="34" charset="-128"/>
              </a:rPr>
              <a:t>・ユーザが各経路の特徴（距離・勾配）を把握できるように支援</a:t>
            </a:r>
            <a:endParaRPr kumimoji="1" lang="ja-JP" altLang="en-US" sz="2800">
              <a:latin typeface="Hiragino Sans W4" panose="020B0400000000000000" pitchFamily="34" charset="-128"/>
              <a:ea typeface="Hiragino Sans W4" panose="020B0400000000000000" pitchFamily="34" charset="-128"/>
            </a:endParaRPr>
          </a:p>
        </p:txBody>
      </p:sp>
      <p:sp>
        <p:nvSpPr>
          <p:cNvPr id="14" name="テキスト ボックス 13">
            <a:extLst>
              <a:ext uri="{FF2B5EF4-FFF2-40B4-BE49-F238E27FC236}">
                <a16:creationId xmlns:a16="http://schemas.microsoft.com/office/drawing/2014/main" id="{A4279560-EA29-9D2C-3A23-08AA8795E77C}"/>
              </a:ext>
            </a:extLst>
          </p:cNvPr>
          <p:cNvSpPr txBox="1"/>
          <p:nvPr/>
        </p:nvSpPr>
        <p:spPr>
          <a:xfrm>
            <a:off x="584505" y="5495956"/>
            <a:ext cx="11009969" cy="523220"/>
          </a:xfrm>
          <a:prstGeom prst="rect">
            <a:avLst/>
          </a:prstGeom>
          <a:noFill/>
        </p:spPr>
        <p:txBody>
          <a:bodyPr wrap="square" rtlCol="0">
            <a:spAutoFit/>
          </a:bodyPr>
          <a:lstStyle/>
          <a:p>
            <a:r>
              <a:rPr lang="ja-JP" altLang="en-US" sz="2800">
                <a:latin typeface="Hiragino Sans W4" panose="020B0400000000000000" pitchFamily="34" charset="-128"/>
                <a:ea typeface="Hiragino Sans W4" panose="020B0400000000000000" pitchFamily="34" charset="-128"/>
              </a:rPr>
              <a:t>・ユーザが優先させたい経路を選べるように支援</a:t>
            </a:r>
            <a:endParaRPr kumimoji="1" lang="ja-JP" altLang="en-US" sz="2800">
              <a:latin typeface="Hiragino Sans W4" panose="020B0400000000000000" pitchFamily="34" charset="-128"/>
              <a:ea typeface="Hiragino Sans W4" panose="020B0400000000000000" pitchFamily="34" charset="-128"/>
            </a:endParaRPr>
          </a:p>
        </p:txBody>
      </p:sp>
      <p:sp>
        <p:nvSpPr>
          <p:cNvPr id="3" name="タイトル 2">
            <a:extLst>
              <a:ext uri="{FF2B5EF4-FFF2-40B4-BE49-F238E27FC236}">
                <a16:creationId xmlns:a16="http://schemas.microsoft.com/office/drawing/2014/main" id="{32B5C8A1-C694-FE29-BE4E-5F0408F3AB95}"/>
              </a:ext>
            </a:extLst>
          </p:cNvPr>
          <p:cNvSpPr>
            <a:spLocks noGrp="1"/>
          </p:cNvSpPr>
          <p:nvPr>
            <p:ph type="title"/>
          </p:nvPr>
        </p:nvSpPr>
        <p:spPr/>
        <p:txBody>
          <a:bodyPr/>
          <a:lstStyle/>
          <a:p>
            <a:r>
              <a:rPr lang="ja-JP" altLang="en-US" b="1">
                <a:solidFill>
                  <a:schemeClr val="bg1"/>
                </a:solidFill>
              </a:rPr>
              <a:t>改良</a:t>
            </a:r>
            <a:br>
              <a:rPr lang="ja-JP" altLang="en-US" b="1">
                <a:solidFill>
                  <a:schemeClr val="bg1"/>
                </a:solidFill>
              </a:rPr>
            </a:br>
            <a:endParaRPr lang="ja-JP" altLang="en-US"/>
          </a:p>
        </p:txBody>
      </p:sp>
      <p:sp>
        <p:nvSpPr>
          <p:cNvPr id="8" name="テキスト ボックス 7">
            <a:extLst>
              <a:ext uri="{FF2B5EF4-FFF2-40B4-BE49-F238E27FC236}">
                <a16:creationId xmlns:a16="http://schemas.microsoft.com/office/drawing/2014/main" id="{0DD960E6-BE53-3831-8540-6D688FA96EAD}"/>
              </a:ext>
            </a:extLst>
          </p:cNvPr>
          <p:cNvSpPr txBox="1"/>
          <p:nvPr/>
        </p:nvSpPr>
        <p:spPr>
          <a:xfrm>
            <a:off x="597525" y="3191746"/>
            <a:ext cx="4598010" cy="646331"/>
          </a:xfrm>
          <a:prstGeom prst="rect">
            <a:avLst/>
          </a:prstGeom>
          <a:noFill/>
        </p:spPr>
        <p:txBody>
          <a:bodyPr wrap="square" rtlCol="0">
            <a:spAutoFit/>
          </a:bodyPr>
          <a:lstStyle/>
          <a:p>
            <a:r>
              <a:rPr lang="ja-JP" altLang="en-US" sz="3600" u="sng">
                <a:solidFill>
                  <a:schemeClr val="accent2"/>
                </a:solidFill>
                <a:latin typeface="Hiragino Sans W4" panose="020B0400000000000000" pitchFamily="34" charset="-128"/>
                <a:ea typeface="Hiragino Sans W4" panose="020B0400000000000000" pitchFamily="34" charset="-128"/>
              </a:rPr>
              <a:t>特性表示機能の追加</a:t>
            </a:r>
            <a:endParaRPr kumimoji="1" lang="ja-JP" altLang="en-US" sz="3600" u="sng"/>
          </a:p>
        </p:txBody>
      </p:sp>
      <p:sp>
        <p:nvSpPr>
          <p:cNvPr id="9" name="テキスト ボックス 8">
            <a:extLst>
              <a:ext uri="{FF2B5EF4-FFF2-40B4-BE49-F238E27FC236}">
                <a16:creationId xmlns:a16="http://schemas.microsoft.com/office/drawing/2014/main" id="{2229A707-A031-A1DC-3E28-36FD6BE2AC0C}"/>
              </a:ext>
            </a:extLst>
          </p:cNvPr>
          <p:cNvSpPr txBox="1"/>
          <p:nvPr/>
        </p:nvSpPr>
        <p:spPr>
          <a:xfrm>
            <a:off x="597525" y="4754475"/>
            <a:ext cx="5013982" cy="646331"/>
          </a:xfrm>
          <a:prstGeom prst="rect">
            <a:avLst/>
          </a:prstGeom>
          <a:noFill/>
        </p:spPr>
        <p:txBody>
          <a:bodyPr wrap="square" rtlCol="0">
            <a:spAutoFit/>
          </a:bodyPr>
          <a:lstStyle/>
          <a:p>
            <a:r>
              <a:rPr lang="ja-JP" altLang="en-US" sz="3600" u="sng">
                <a:solidFill>
                  <a:schemeClr val="accent2"/>
                </a:solidFill>
                <a:latin typeface="Hiragino Sans W4" panose="020B0400000000000000" pitchFamily="34" charset="-128"/>
                <a:ea typeface="Hiragino Sans W4" panose="020B0400000000000000" pitchFamily="34" charset="-128"/>
              </a:rPr>
              <a:t>優先度選択機能の追加</a:t>
            </a:r>
            <a:endParaRPr kumimoji="1" lang="ja-JP" altLang="en-US" sz="3600" u="sng">
              <a:solidFill>
                <a:schemeClr val="accent2"/>
              </a:solidFill>
            </a:endParaRPr>
          </a:p>
        </p:txBody>
      </p:sp>
      <p:sp>
        <p:nvSpPr>
          <p:cNvPr id="10" name="テキスト ボックス 9">
            <a:extLst>
              <a:ext uri="{FF2B5EF4-FFF2-40B4-BE49-F238E27FC236}">
                <a16:creationId xmlns:a16="http://schemas.microsoft.com/office/drawing/2014/main" id="{3EF60BEB-A09C-67F4-27CB-089CC4D9CC01}"/>
              </a:ext>
            </a:extLst>
          </p:cNvPr>
          <p:cNvSpPr txBox="1"/>
          <p:nvPr/>
        </p:nvSpPr>
        <p:spPr>
          <a:xfrm>
            <a:off x="597525" y="1533868"/>
            <a:ext cx="4598010" cy="646331"/>
          </a:xfrm>
          <a:prstGeom prst="rect">
            <a:avLst/>
          </a:prstGeom>
          <a:noFill/>
        </p:spPr>
        <p:txBody>
          <a:bodyPr wrap="square" rtlCol="0">
            <a:spAutoFit/>
          </a:bodyPr>
          <a:lstStyle/>
          <a:p>
            <a:r>
              <a:rPr kumimoji="1" lang="ja-JP" altLang="en-US" sz="3600" u="sng">
                <a:solidFill>
                  <a:schemeClr val="accent2"/>
                </a:solidFill>
                <a:latin typeface="Hiragino Sans W4" panose="020B0400000000000000" pitchFamily="34" charset="-128"/>
                <a:ea typeface="Hiragino Sans W4" panose="020B0400000000000000" pitchFamily="34" charset="-128"/>
              </a:rPr>
              <a:t>スコア計算の改良</a:t>
            </a:r>
            <a:endParaRPr kumimoji="1" lang="ja-JP" altLang="en-US" sz="3600" u="sng"/>
          </a:p>
        </p:txBody>
      </p:sp>
      <p:sp>
        <p:nvSpPr>
          <p:cNvPr id="11" name="テキスト ボックス 10">
            <a:extLst>
              <a:ext uri="{FF2B5EF4-FFF2-40B4-BE49-F238E27FC236}">
                <a16:creationId xmlns:a16="http://schemas.microsoft.com/office/drawing/2014/main" id="{4BAF3F87-B6E7-2B72-F721-2FFF309294E9}"/>
              </a:ext>
            </a:extLst>
          </p:cNvPr>
          <p:cNvSpPr txBox="1"/>
          <p:nvPr/>
        </p:nvSpPr>
        <p:spPr>
          <a:xfrm>
            <a:off x="597525" y="2273339"/>
            <a:ext cx="11009970" cy="523220"/>
          </a:xfrm>
          <a:prstGeom prst="rect">
            <a:avLst/>
          </a:prstGeom>
          <a:noFill/>
        </p:spPr>
        <p:txBody>
          <a:bodyPr wrap="square" rtlCol="0">
            <a:spAutoFit/>
          </a:bodyPr>
          <a:lstStyle/>
          <a:p>
            <a:r>
              <a:rPr kumimoji="1" lang="ja-JP" altLang="en-US" sz="2800">
                <a:latin typeface="Hiragino Sans W4" panose="020B0400000000000000" pitchFamily="34" charset="-128"/>
                <a:ea typeface="Hiragino Sans W4" panose="020B0400000000000000" pitchFamily="34" charset="-128"/>
              </a:rPr>
              <a:t>・距離も考慮したスコア計算</a:t>
            </a:r>
          </a:p>
        </p:txBody>
      </p:sp>
      <p:grpSp>
        <p:nvGrpSpPr>
          <p:cNvPr id="12" name="グループ化 11">
            <a:extLst>
              <a:ext uri="{FF2B5EF4-FFF2-40B4-BE49-F238E27FC236}">
                <a16:creationId xmlns:a16="http://schemas.microsoft.com/office/drawing/2014/main" id="{2EEFCB0C-FB2F-B3B6-98C6-644145CB6E14}"/>
              </a:ext>
            </a:extLst>
          </p:cNvPr>
          <p:cNvGrpSpPr/>
          <p:nvPr/>
        </p:nvGrpSpPr>
        <p:grpSpPr>
          <a:xfrm>
            <a:off x="5611507" y="1608434"/>
            <a:ext cx="6716234" cy="1943348"/>
            <a:chOff x="534404" y="4665094"/>
            <a:chExt cx="11657598" cy="1186135"/>
          </a:xfrm>
        </p:grpSpPr>
        <p:sp>
          <p:nvSpPr>
            <p:cNvPr id="15" name="角丸四角形 14">
              <a:extLst>
                <a:ext uri="{FF2B5EF4-FFF2-40B4-BE49-F238E27FC236}">
                  <a16:creationId xmlns:a16="http://schemas.microsoft.com/office/drawing/2014/main" id="{63EA0059-8FDD-21ED-F251-7A882DD10DA0}"/>
                </a:ext>
              </a:extLst>
            </p:cNvPr>
            <p:cNvSpPr/>
            <p:nvPr/>
          </p:nvSpPr>
          <p:spPr>
            <a:xfrm>
              <a:off x="534404" y="4665094"/>
              <a:ext cx="11067680" cy="11861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D97C830-7C0F-4382-8C39-BA1764DBCF98}"/>
                </a:ext>
              </a:extLst>
            </p:cNvPr>
            <p:cNvSpPr txBox="1"/>
            <p:nvPr/>
          </p:nvSpPr>
          <p:spPr>
            <a:xfrm>
              <a:off x="534404" y="4996550"/>
              <a:ext cx="5300981" cy="507204"/>
            </a:xfrm>
            <a:prstGeom prst="rect">
              <a:avLst/>
            </a:prstGeom>
            <a:noFill/>
          </p:spPr>
          <p:txBody>
            <a:bodyPr wrap="square" rtlCol="0">
              <a:spAutoFit/>
            </a:bodyPr>
            <a:lstStyle/>
            <a:p>
              <a:pPr algn="ctr"/>
              <a:r>
                <a:rPr lang="ja-JP" altLang="en-US" sz="2400">
                  <a:solidFill>
                    <a:schemeClr val="bg1"/>
                  </a:solidFill>
                  <a:latin typeface="Hiragino Sans W4" panose="020B0400000000000000" pitchFamily="34" charset="-128"/>
                  <a:ea typeface="Hiragino Sans W4" panose="020B0400000000000000" pitchFamily="34" charset="-128"/>
                </a:rPr>
                <a:t>距離の影響に基づく減点方式</a:t>
              </a:r>
              <a:endParaRPr lang="en-US" altLang="ja-JP" sz="2400" dirty="0">
                <a:solidFill>
                  <a:schemeClr val="bg1"/>
                </a:solidFill>
                <a:latin typeface="Hiragino Sans W4" panose="020B0400000000000000" pitchFamily="34" charset="-128"/>
                <a:ea typeface="Hiragino Sans W4" panose="020B0400000000000000" pitchFamily="34" charset="-128"/>
              </a:endParaRPr>
            </a:p>
          </p:txBody>
        </p:sp>
        <p:sp>
          <p:nvSpPr>
            <p:cNvPr id="17" name="テキスト ボックス 16">
              <a:extLst>
                <a:ext uri="{FF2B5EF4-FFF2-40B4-BE49-F238E27FC236}">
                  <a16:creationId xmlns:a16="http://schemas.microsoft.com/office/drawing/2014/main" id="{9C3D9C34-2E11-6C99-30CE-C362241F83B4}"/>
                </a:ext>
              </a:extLst>
            </p:cNvPr>
            <p:cNvSpPr txBox="1"/>
            <p:nvPr/>
          </p:nvSpPr>
          <p:spPr>
            <a:xfrm>
              <a:off x="6136667" y="4889158"/>
              <a:ext cx="6055335" cy="732629"/>
            </a:xfrm>
            <a:prstGeom prst="rect">
              <a:avLst/>
            </a:prstGeom>
            <a:noFill/>
          </p:spPr>
          <p:txBody>
            <a:bodyPr wrap="square" rtlCol="0">
              <a:spAutoFit/>
            </a:bodyPr>
            <a:lstStyle/>
            <a:p>
              <a:r>
                <a:rPr lang="ja-JP" altLang="en-US" sz="2400">
                  <a:solidFill>
                    <a:schemeClr val="bg1"/>
                  </a:solidFill>
                  <a:latin typeface="Hiragino Sans W4" panose="020B0400000000000000" pitchFamily="34" charset="-128"/>
                  <a:ea typeface="Hiragino Sans W4" panose="020B0400000000000000" pitchFamily="34" charset="-128"/>
                </a:rPr>
                <a:t>・最短距離と比較</a:t>
              </a:r>
              <a:endParaRPr lang="en-US" altLang="ja-JP" sz="2400" dirty="0">
                <a:solidFill>
                  <a:schemeClr val="bg1"/>
                </a:solidFill>
                <a:latin typeface="Hiragino Sans W4" panose="020B0400000000000000" pitchFamily="34" charset="-128"/>
                <a:ea typeface="Hiragino Sans W4" panose="020B0400000000000000" pitchFamily="34" charset="-128"/>
              </a:endParaRPr>
            </a:p>
            <a:p>
              <a:r>
                <a:rPr lang="ja-JP" altLang="en-US" sz="2400">
                  <a:solidFill>
                    <a:schemeClr val="bg1"/>
                  </a:solidFill>
                  <a:latin typeface="Hiragino Sans W4" panose="020B0400000000000000" pitchFamily="34" charset="-128"/>
                  <a:ea typeface="Hiragino Sans W4" panose="020B0400000000000000" pitchFamily="34" charset="-128"/>
                </a:rPr>
                <a:t>・１</a:t>
              </a:r>
              <a:r>
                <a:rPr lang="en-US" altLang="ja-JP" sz="2400" dirty="0">
                  <a:solidFill>
                    <a:schemeClr val="bg1"/>
                  </a:solidFill>
                  <a:latin typeface="Hiragino Sans W4" panose="020B0400000000000000" pitchFamily="34" charset="-128"/>
                  <a:ea typeface="Hiragino Sans W4" panose="020B0400000000000000" pitchFamily="34" charset="-128"/>
                </a:rPr>
                <a:t>km</a:t>
              </a:r>
              <a:r>
                <a:rPr lang="ja-JP" altLang="en-US" sz="2400">
                  <a:solidFill>
                    <a:schemeClr val="bg1"/>
                  </a:solidFill>
                  <a:latin typeface="Hiragino Sans W4" panose="020B0400000000000000" pitchFamily="34" charset="-128"/>
                  <a:ea typeface="Hiragino Sans W4" panose="020B0400000000000000" pitchFamily="34" charset="-128"/>
                </a:rPr>
                <a:t>長くなるごと</a:t>
              </a:r>
              <a:endParaRPr lang="en-US" altLang="ja-JP" sz="2400" dirty="0">
                <a:solidFill>
                  <a:schemeClr val="bg1"/>
                </a:solidFill>
                <a:latin typeface="Hiragino Sans W4" panose="020B0400000000000000" pitchFamily="34" charset="-128"/>
                <a:ea typeface="Hiragino Sans W4" panose="020B0400000000000000" pitchFamily="34" charset="-128"/>
              </a:endParaRPr>
            </a:p>
            <a:p>
              <a:r>
                <a:rPr lang="ja-JP" altLang="en-US" sz="2400">
                  <a:solidFill>
                    <a:schemeClr val="bg1"/>
                  </a:solidFill>
                  <a:latin typeface="Hiragino Sans W4" panose="020B0400000000000000" pitchFamily="34" charset="-128"/>
                  <a:ea typeface="Hiragino Sans W4" panose="020B0400000000000000" pitchFamily="34" charset="-128"/>
                </a:rPr>
                <a:t>　に</a:t>
              </a:r>
              <a:r>
                <a:rPr lang="en-US" altLang="ja-JP" sz="2400" dirty="0">
                  <a:solidFill>
                    <a:schemeClr val="bg1"/>
                  </a:solidFill>
                  <a:latin typeface="Hiragino Sans W4" panose="020B0400000000000000" pitchFamily="34" charset="-128"/>
                  <a:ea typeface="Hiragino Sans W4" panose="020B0400000000000000" pitchFamily="34" charset="-128"/>
                </a:rPr>
                <a:t>1</a:t>
              </a:r>
              <a:r>
                <a:rPr lang="ja-JP" altLang="en-US" sz="2400">
                  <a:solidFill>
                    <a:schemeClr val="bg1"/>
                  </a:solidFill>
                  <a:latin typeface="Hiragino Sans W4" panose="020B0400000000000000" pitchFamily="34" charset="-128"/>
                  <a:ea typeface="Hiragino Sans W4" panose="020B0400000000000000" pitchFamily="34" charset="-128"/>
                </a:rPr>
                <a:t>点減点</a:t>
              </a:r>
              <a:endParaRPr kumimoji="1" lang="ja-JP" altLang="en-US" sz="2400">
                <a:solidFill>
                  <a:schemeClr val="bg1"/>
                </a:solidFill>
                <a:latin typeface="Hiragino Sans W4" panose="020B0400000000000000" pitchFamily="34" charset="-128"/>
                <a:ea typeface="Hiragino Sans W4" panose="020B0400000000000000" pitchFamily="34" charset="-128"/>
              </a:endParaRPr>
            </a:p>
          </p:txBody>
        </p:sp>
      </p:grpSp>
    </p:spTree>
    <p:extLst>
      <p:ext uri="{BB962C8B-B14F-4D97-AF65-F5344CB8AC3E}">
        <p14:creationId xmlns:p14="http://schemas.microsoft.com/office/powerpoint/2010/main" val="4016317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改良1">
            <a:hlinkClick r:id="" action="ppaction://media"/>
            <a:extLst>
              <a:ext uri="{FF2B5EF4-FFF2-40B4-BE49-F238E27FC236}">
                <a16:creationId xmlns:a16="http://schemas.microsoft.com/office/drawing/2014/main" id="{007698DB-B797-15A0-37D8-8B93A8C742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5001" y="1587747"/>
            <a:ext cx="7824787" cy="4401443"/>
          </a:xfrm>
          <a:prstGeom prst="rect">
            <a:avLst/>
          </a:prstGeom>
        </p:spPr>
      </p:pic>
      <p:sp>
        <p:nvSpPr>
          <p:cNvPr id="3" name="タイトル 2">
            <a:extLst>
              <a:ext uri="{FF2B5EF4-FFF2-40B4-BE49-F238E27FC236}">
                <a16:creationId xmlns:a16="http://schemas.microsoft.com/office/drawing/2014/main" id="{D214383D-C464-7182-BA44-683CA72AA481}"/>
              </a:ext>
            </a:extLst>
          </p:cNvPr>
          <p:cNvSpPr>
            <a:spLocks noGrp="1"/>
          </p:cNvSpPr>
          <p:nvPr>
            <p:ph type="title"/>
          </p:nvPr>
        </p:nvSpPr>
        <p:spPr/>
        <p:txBody>
          <a:bodyPr/>
          <a:lstStyle/>
          <a:p>
            <a:r>
              <a:rPr lang="ja-JP" altLang="en-US" b="1">
                <a:solidFill>
                  <a:schemeClr val="bg1"/>
                </a:solidFill>
              </a:rPr>
              <a:t>改良後の標高比較システム</a:t>
            </a:r>
            <a:br>
              <a:rPr lang="ja-JP" altLang="en-US" b="1">
                <a:solidFill>
                  <a:schemeClr val="bg1"/>
                </a:solidFill>
              </a:rPr>
            </a:br>
            <a:endParaRPr lang="ja-JP" altLang="en-US"/>
          </a:p>
        </p:txBody>
      </p:sp>
    </p:spTree>
    <p:extLst>
      <p:ext uri="{BB962C8B-B14F-4D97-AF65-F5344CB8AC3E}">
        <p14:creationId xmlns:p14="http://schemas.microsoft.com/office/powerpoint/2010/main" val="4289610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4CFD04B0-4D63-8EAD-6565-2D688DCE3244}"/>
              </a:ext>
            </a:extLst>
          </p:cNvPr>
          <p:cNvSpPr txBox="1"/>
          <p:nvPr/>
        </p:nvSpPr>
        <p:spPr>
          <a:xfrm>
            <a:off x="970156" y="1750741"/>
            <a:ext cx="10708887" cy="1384995"/>
          </a:xfrm>
          <a:prstGeom prst="rect">
            <a:avLst/>
          </a:prstGeom>
          <a:noFill/>
        </p:spPr>
        <p:txBody>
          <a:bodyPr wrap="square" rtlCol="0">
            <a:spAutoFit/>
          </a:bodyPr>
          <a:lstStyle/>
          <a:p>
            <a:r>
              <a:rPr kumimoji="1" lang="ja-JP" altLang="en-US" sz="2800">
                <a:latin typeface="Hiragino Sans W4" panose="020B0400000000000000" pitchFamily="34" charset="-128"/>
                <a:ea typeface="Hiragino Sans W4" panose="020B0400000000000000" pitchFamily="34" charset="-128"/>
              </a:rPr>
              <a:t>まとめ</a:t>
            </a:r>
            <a:endParaRPr kumimoji="1" lang="en-US" altLang="ja-JP" sz="2800" dirty="0">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自転車利用者が標高差を考慮して複数の経路を比較・選択できる標高比較システムを開発し、その有用性を評価</a:t>
            </a:r>
            <a:endParaRPr kumimoji="1" lang="ja-JP" altLang="en-US" sz="2800">
              <a:latin typeface="Hiragino Sans W4" panose="020B0400000000000000" pitchFamily="34" charset="-128"/>
              <a:ea typeface="Hiragino Sans W4" panose="020B0400000000000000" pitchFamily="34" charset="-128"/>
            </a:endParaRPr>
          </a:p>
        </p:txBody>
      </p:sp>
      <p:sp>
        <p:nvSpPr>
          <p:cNvPr id="9" name="テキスト ボックス 8">
            <a:extLst>
              <a:ext uri="{FF2B5EF4-FFF2-40B4-BE49-F238E27FC236}">
                <a16:creationId xmlns:a16="http://schemas.microsoft.com/office/drawing/2014/main" id="{1C9FD130-00FF-EA9F-5916-E217D8829ADA}"/>
              </a:ext>
            </a:extLst>
          </p:cNvPr>
          <p:cNvSpPr txBox="1"/>
          <p:nvPr/>
        </p:nvSpPr>
        <p:spPr>
          <a:xfrm>
            <a:off x="877230" y="3765395"/>
            <a:ext cx="10708887" cy="1815882"/>
          </a:xfrm>
          <a:prstGeom prst="rect">
            <a:avLst/>
          </a:prstGeom>
          <a:noFill/>
        </p:spPr>
        <p:txBody>
          <a:bodyPr wrap="square" rtlCol="0">
            <a:spAutoFit/>
          </a:bodyPr>
          <a:lstStyle/>
          <a:p>
            <a:r>
              <a:rPr lang="ja-JP" altLang="en-US" sz="2800">
                <a:latin typeface="Hiragino Sans W4" panose="020B0400000000000000" pitchFamily="34" charset="-128"/>
                <a:ea typeface="Hiragino Sans W4" panose="020B0400000000000000" pitchFamily="34" charset="-128"/>
              </a:rPr>
              <a:t>今後の課題</a:t>
            </a:r>
            <a:endParaRPr lang="en-US" altLang="ja-JP" sz="2800" dirty="0">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・経路作成・データ変換の簡略化</a:t>
            </a:r>
            <a:endParaRPr lang="en-US" altLang="ja-JP" sz="2800" dirty="0">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・標高データの精度向上</a:t>
            </a:r>
            <a:endParaRPr lang="en-US" altLang="ja-JP" sz="2800" dirty="0">
              <a:latin typeface="Hiragino Sans W4" panose="020B0400000000000000" pitchFamily="34" charset="-128"/>
              <a:ea typeface="Hiragino Sans W4" panose="020B0400000000000000" pitchFamily="34" charset="-128"/>
            </a:endParaRPr>
          </a:p>
          <a:p>
            <a:r>
              <a:rPr kumimoji="1" lang="ja-JP" altLang="en-US" sz="280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交通量や道路状況などのリアルタイムデータの活用</a:t>
            </a:r>
            <a:endParaRPr lang="en-US" altLang="ja-JP" sz="2800" dirty="0">
              <a:latin typeface="Hiragino Sans W4" panose="020B0400000000000000" pitchFamily="34" charset="-128"/>
              <a:ea typeface="Hiragino Sans W4" panose="020B0400000000000000" pitchFamily="34" charset="-128"/>
            </a:endParaRPr>
          </a:p>
        </p:txBody>
      </p:sp>
      <p:sp>
        <p:nvSpPr>
          <p:cNvPr id="3" name="タイトル 2">
            <a:extLst>
              <a:ext uri="{FF2B5EF4-FFF2-40B4-BE49-F238E27FC236}">
                <a16:creationId xmlns:a16="http://schemas.microsoft.com/office/drawing/2014/main" id="{8FE90F4E-B71B-D860-391E-F6B9E95FAB64}"/>
              </a:ext>
            </a:extLst>
          </p:cNvPr>
          <p:cNvSpPr>
            <a:spLocks noGrp="1"/>
          </p:cNvSpPr>
          <p:nvPr>
            <p:ph type="title"/>
          </p:nvPr>
        </p:nvSpPr>
        <p:spPr/>
        <p:txBody>
          <a:bodyPr/>
          <a:lstStyle/>
          <a:p>
            <a:r>
              <a:rPr lang="ja-JP" altLang="en-US" b="1">
                <a:solidFill>
                  <a:schemeClr val="bg1"/>
                </a:solidFill>
              </a:rPr>
              <a:t>まとめ</a:t>
            </a:r>
            <a:br>
              <a:rPr lang="ja-JP" altLang="en-US" b="1">
                <a:solidFill>
                  <a:schemeClr val="bg1"/>
                </a:solidFill>
              </a:rPr>
            </a:br>
            <a:endParaRPr lang="ja-JP" altLang="en-US"/>
          </a:p>
        </p:txBody>
      </p:sp>
    </p:spTree>
    <p:extLst>
      <p:ext uri="{BB962C8B-B14F-4D97-AF65-F5344CB8AC3E}">
        <p14:creationId xmlns:p14="http://schemas.microsoft.com/office/powerpoint/2010/main" val="1011817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6390C49-F1D9-2B94-590F-B6DA3401A324}"/>
              </a:ext>
            </a:extLst>
          </p:cNvPr>
          <p:cNvSpPr txBox="1"/>
          <p:nvPr/>
        </p:nvSpPr>
        <p:spPr>
          <a:xfrm>
            <a:off x="516917" y="1510856"/>
            <a:ext cx="10515591" cy="954107"/>
          </a:xfrm>
          <a:prstGeom prst="rect">
            <a:avLst/>
          </a:prstGeom>
          <a:noFill/>
        </p:spPr>
        <p:txBody>
          <a:bodyPr wrap="square" rtlCol="0">
            <a:spAutoFit/>
          </a:bodyPr>
          <a:lstStyle/>
          <a:p>
            <a:r>
              <a:rPr lang="ja-JP" altLang="en-US" sz="2800">
                <a:latin typeface="Hiragino Sans W4" panose="020B0400000000000000" pitchFamily="34" charset="-128"/>
                <a:ea typeface="Hiragino Sans W4" panose="020B0400000000000000" pitchFamily="34" charset="-128"/>
              </a:rPr>
              <a:t>標高データ取得：各経路の標高データを取得し標高差の分析に利用できるシステム</a:t>
            </a:r>
            <a:endParaRPr lang="en-US" altLang="ja-JP" sz="2800" dirty="0">
              <a:latin typeface="Hiragino Sans W4" panose="020B0400000000000000" pitchFamily="34" charset="-128"/>
              <a:ea typeface="Hiragino Sans W4" panose="020B0400000000000000" pitchFamily="34" charset="-128"/>
            </a:endParaRPr>
          </a:p>
        </p:txBody>
      </p:sp>
      <p:pic>
        <p:nvPicPr>
          <p:cNvPr id="7" name="図 6" descr="テキスト&#10;&#10;自動的に生成された説明">
            <a:extLst>
              <a:ext uri="{FF2B5EF4-FFF2-40B4-BE49-F238E27FC236}">
                <a16:creationId xmlns:a16="http://schemas.microsoft.com/office/drawing/2014/main" id="{07F8E619-5136-E058-7718-2EE48BA6114C}"/>
              </a:ext>
            </a:extLst>
          </p:cNvPr>
          <p:cNvPicPr>
            <a:picLocks noChangeAspect="1"/>
          </p:cNvPicPr>
          <p:nvPr/>
        </p:nvPicPr>
        <p:blipFill>
          <a:blip r:embed="rId2"/>
          <a:stretch>
            <a:fillRect/>
          </a:stretch>
        </p:blipFill>
        <p:spPr>
          <a:xfrm>
            <a:off x="5743880" y="2573011"/>
            <a:ext cx="4622800" cy="1447800"/>
          </a:xfrm>
          <a:prstGeom prst="rect">
            <a:avLst/>
          </a:prstGeom>
        </p:spPr>
      </p:pic>
      <p:pic>
        <p:nvPicPr>
          <p:cNvPr id="10" name="図 9" descr="ダイアグラム&#10;&#10;自動的に生成された説明">
            <a:extLst>
              <a:ext uri="{FF2B5EF4-FFF2-40B4-BE49-F238E27FC236}">
                <a16:creationId xmlns:a16="http://schemas.microsoft.com/office/drawing/2014/main" id="{7E49FC0F-6C83-0392-26A7-1B4E625CC293}"/>
              </a:ext>
            </a:extLst>
          </p:cNvPr>
          <p:cNvPicPr>
            <a:picLocks noChangeAspect="1"/>
          </p:cNvPicPr>
          <p:nvPr/>
        </p:nvPicPr>
        <p:blipFill>
          <a:blip r:embed="rId3"/>
          <a:stretch>
            <a:fillRect/>
          </a:stretch>
        </p:blipFill>
        <p:spPr>
          <a:xfrm>
            <a:off x="4806333" y="4563783"/>
            <a:ext cx="6883400" cy="1155700"/>
          </a:xfrm>
          <a:prstGeom prst="rect">
            <a:avLst/>
          </a:prstGeom>
        </p:spPr>
      </p:pic>
      <p:sp>
        <p:nvSpPr>
          <p:cNvPr id="11" name="テキスト ボックス 10">
            <a:extLst>
              <a:ext uri="{FF2B5EF4-FFF2-40B4-BE49-F238E27FC236}">
                <a16:creationId xmlns:a16="http://schemas.microsoft.com/office/drawing/2014/main" id="{7F63F66D-EFA0-F636-15AC-1198AAB87A0C}"/>
              </a:ext>
            </a:extLst>
          </p:cNvPr>
          <p:cNvSpPr txBox="1"/>
          <p:nvPr/>
        </p:nvSpPr>
        <p:spPr>
          <a:xfrm>
            <a:off x="1228422" y="3035301"/>
            <a:ext cx="3228975" cy="523220"/>
          </a:xfrm>
          <a:prstGeom prst="rect">
            <a:avLst/>
          </a:prstGeom>
          <a:noFill/>
        </p:spPr>
        <p:txBody>
          <a:bodyPr wrap="square" rtlCol="0">
            <a:spAutoFit/>
          </a:bodyPr>
          <a:lstStyle/>
          <a:p>
            <a:r>
              <a:rPr kumimoji="1" lang="ja-JP" altLang="en-US" sz="2800">
                <a:latin typeface="Hiragino Sans W4" panose="020B0400000000000000" pitchFamily="34" charset="-128"/>
                <a:ea typeface="Hiragino Sans W4" panose="020B0400000000000000" pitchFamily="34" charset="-128"/>
              </a:rPr>
              <a:t>勾配を求める式</a:t>
            </a:r>
          </a:p>
        </p:txBody>
      </p:sp>
      <p:sp>
        <p:nvSpPr>
          <p:cNvPr id="12" name="テキスト ボックス 11">
            <a:extLst>
              <a:ext uri="{FF2B5EF4-FFF2-40B4-BE49-F238E27FC236}">
                <a16:creationId xmlns:a16="http://schemas.microsoft.com/office/drawing/2014/main" id="{43633ACF-0F00-76B4-2302-4B7330E04AA8}"/>
              </a:ext>
            </a:extLst>
          </p:cNvPr>
          <p:cNvSpPr txBox="1"/>
          <p:nvPr/>
        </p:nvSpPr>
        <p:spPr>
          <a:xfrm>
            <a:off x="907747" y="4880023"/>
            <a:ext cx="3870326" cy="523220"/>
          </a:xfrm>
          <a:prstGeom prst="rect">
            <a:avLst/>
          </a:prstGeom>
          <a:noFill/>
        </p:spPr>
        <p:txBody>
          <a:bodyPr wrap="square" rtlCol="0">
            <a:spAutoFit/>
          </a:bodyPr>
          <a:lstStyle/>
          <a:p>
            <a:r>
              <a:rPr kumimoji="1" lang="ja-JP" altLang="en-US" sz="2800">
                <a:latin typeface="Hiragino Sans W4" panose="020B0400000000000000" pitchFamily="34" charset="-128"/>
                <a:ea typeface="Hiragino Sans W4" panose="020B0400000000000000" pitchFamily="34" charset="-128"/>
              </a:rPr>
              <a:t>ハーバサインの公式</a:t>
            </a:r>
          </a:p>
        </p:txBody>
      </p:sp>
      <p:sp>
        <p:nvSpPr>
          <p:cNvPr id="6" name="タイトル 5">
            <a:extLst>
              <a:ext uri="{FF2B5EF4-FFF2-40B4-BE49-F238E27FC236}">
                <a16:creationId xmlns:a16="http://schemas.microsoft.com/office/drawing/2014/main" id="{F15539EE-1B58-A34E-29FC-24B98FCDE823}"/>
              </a:ext>
            </a:extLst>
          </p:cNvPr>
          <p:cNvSpPr>
            <a:spLocks noGrp="1"/>
          </p:cNvSpPr>
          <p:nvPr>
            <p:ph type="title"/>
          </p:nvPr>
        </p:nvSpPr>
        <p:spPr/>
        <p:txBody>
          <a:bodyPr/>
          <a:lstStyle/>
          <a:p>
            <a:r>
              <a:rPr lang="ja-JP" altLang="en-US" sz="4400">
                <a:latin typeface="Hiragino Sans W4" panose="020B0400000000000000" pitchFamily="34" charset="-128"/>
                <a:ea typeface="Hiragino Sans W4" panose="020B0400000000000000" pitchFamily="34" charset="-128"/>
              </a:rPr>
              <a:t>標高データ取得</a:t>
            </a:r>
            <a:endParaRPr lang="ja-JP" altLang="en-US"/>
          </a:p>
        </p:txBody>
      </p:sp>
    </p:spTree>
    <p:extLst>
      <p:ext uri="{BB962C8B-B14F-4D97-AF65-F5344CB8AC3E}">
        <p14:creationId xmlns:p14="http://schemas.microsoft.com/office/powerpoint/2010/main" val="3830415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6390C49-F1D9-2B94-590F-B6DA3401A324}"/>
              </a:ext>
            </a:extLst>
          </p:cNvPr>
          <p:cNvSpPr txBox="1"/>
          <p:nvPr/>
        </p:nvSpPr>
        <p:spPr>
          <a:xfrm>
            <a:off x="410910" y="1663093"/>
            <a:ext cx="10515591" cy="523220"/>
          </a:xfrm>
          <a:prstGeom prst="rect">
            <a:avLst/>
          </a:prstGeom>
          <a:noFill/>
        </p:spPr>
        <p:txBody>
          <a:bodyPr wrap="square" rtlCol="0">
            <a:spAutoFit/>
          </a:bodyPr>
          <a:lstStyle/>
          <a:p>
            <a:r>
              <a:rPr kumimoji="1" lang="ja-JP" altLang="en-US" sz="2800">
                <a:latin typeface="Hiragino Sans W4" panose="020B0400000000000000" pitchFamily="34" charset="-128"/>
                <a:ea typeface="Hiragino Sans W4" panose="020B0400000000000000" pitchFamily="34" charset="-128"/>
              </a:rPr>
              <a:t>地図表示：</a:t>
            </a:r>
            <a:r>
              <a:rPr lang="ja-JP" altLang="en-US" sz="2800">
                <a:latin typeface="Hiragino Sans W4" panose="020B0400000000000000" pitchFamily="34" charset="-128"/>
                <a:ea typeface="Hiragino Sans W4" panose="020B0400000000000000" pitchFamily="34" charset="-128"/>
              </a:rPr>
              <a:t>複数の経路を直感的に比較できるシステム</a:t>
            </a:r>
            <a:endParaRPr lang="en-US" altLang="ja-JP" sz="2800" dirty="0">
              <a:latin typeface="Hiragino Sans W4" panose="020B0400000000000000" pitchFamily="34" charset="-128"/>
              <a:ea typeface="Hiragino Sans W4" panose="020B0400000000000000" pitchFamily="34" charset="-128"/>
            </a:endParaRPr>
          </a:p>
        </p:txBody>
      </p:sp>
      <p:pic>
        <p:nvPicPr>
          <p:cNvPr id="6" name="図 5" descr="マップ&#10;&#10;自動的に生成された説明">
            <a:extLst>
              <a:ext uri="{FF2B5EF4-FFF2-40B4-BE49-F238E27FC236}">
                <a16:creationId xmlns:a16="http://schemas.microsoft.com/office/drawing/2014/main" id="{0E1E2CED-084E-1E26-6144-35EF11B4BED5}"/>
              </a:ext>
            </a:extLst>
          </p:cNvPr>
          <p:cNvPicPr>
            <a:picLocks noChangeAspect="1"/>
          </p:cNvPicPr>
          <p:nvPr/>
        </p:nvPicPr>
        <p:blipFill>
          <a:blip r:embed="rId2"/>
          <a:stretch>
            <a:fillRect/>
          </a:stretch>
        </p:blipFill>
        <p:spPr>
          <a:xfrm>
            <a:off x="655802" y="3001922"/>
            <a:ext cx="4792229" cy="3417987"/>
          </a:xfrm>
          <a:prstGeom prst="rect">
            <a:avLst/>
          </a:prstGeom>
        </p:spPr>
      </p:pic>
      <p:cxnSp>
        <p:nvCxnSpPr>
          <p:cNvPr id="9" name="直線コネクタ 8">
            <a:extLst>
              <a:ext uri="{FF2B5EF4-FFF2-40B4-BE49-F238E27FC236}">
                <a16:creationId xmlns:a16="http://schemas.microsoft.com/office/drawing/2014/main" id="{56A43567-B324-5016-857E-263A3618C71C}"/>
              </a:ext>
            </a:extLst>
          </p:cNvPr>
          <p:cNvCxnSpPr>
            <a:cxnSpLocks/>
          </p:cNvCxnSpPr>
          <p:nvPr/>
        </p:nvCxnSpPr>
        <p:spPr>
          <a:xfrm>
            <a:off x="6096000" y="2926630"/>
            <a:ext cx="0" cy="3493279"/>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5" name="図 14" descr="マップ&#10;&#10;自動的に生成された説明">
            <a:extLst>
              <a:ext uri="{FF2B5EF4-FFF2-40B4-BE49-F238E27FC236}">
                <a16:creationId xmlns:a16="http://schemas.microsoft.com/office/drawing/2014/main" id="{00C9F915-298C-B655-A05F-D9CA24897FC5}"/>
              </a:ext>
            </a:extLst>
          </p:cNvPr>
          <p:cNvPicPr>
            <a:picLocks noChangeAspect="1"/>
          </p:cNvPicPr>
          <p:nvPr/>
        </p:nvPicPr>
        <p:blipFill>
          <a:blip r:embed="rId3"/>
          <a:stretch>
            <a:fillRect/>
          </a:stretch>
        </p:blipFill>
        <p:spPr>
          <a:xfrm>
            <a:off x="6743968" y="2926630"/>
            <a:ext cx="4558927" cy="3578355"/>
          </a:xfrm>
          <a:prstGeom prst="rect">
            <a:avLst/>
          </a:prstGeom>
        </p:spPr>
      </p:pic>
      <p:sp>
        <p:nvSpPr>
          <p:cNvPr id="16" name="テキスト ボックス 15">
            <a:extLst>
              <a:ext uri="{FF2B5EF4-FFF2-40B4-BE49-F238E27FC236}">
                <a16:creationId xmlns:a16="http://schemas.microsoft.com/office/drawing/2014/main" id="{2145B7CE-AA47-E0EE-A470-856BE086F9DE}"/>
              </a:ext>
            </a:extLst>
          </p:cNvPr>
          <p:cNvSpPr txBox="1"/>
          <p:nvPr/>
        </p:nvSpPr>
        <p:spPr>
          <a:xfrm>
            <a:off x="1357217" y="2464965"/>
            <a:ext cx="2943199" cy="461665"/>
          </a:xfrm>
          <a:prstGeom prst="rect">
            <a:avLst/>
          </a:prstGeom>
          <a:noFill/>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大島周りの各経路</a:t>
            </a:r>
          </a:p>
        </p:txBody>
      </p:sp>
      <p:sp>
        <p:nvSpPr>
          <p:cNvPr id="17" name="テキスト ボックス 16">
            <a:extLst>
              <a:ext uri="{FF2B5EF4-FFF2-40B4-BE49-F238E27FC236}">
                <a16:creationId xmlns:a16="http://schemas.microsoft.com/office/drawing/2014/main" id="{FF98EEB4-C149-1944-87F5-4F6610D4C12C}"/>
              </a:ext>
            </a:extLst>
          </p:cNvPr>
          <p:cNvSpPr txBox="1"/>
          <p:nvPr/>
        </p:nvSpPr>
        <p:spPr>
          <a:xfrm>
            <a:off x="7391938" y="2464964"/>
            <a:ext cx="2943199" cy="461665"/>
          </a:xfrm>
          <a:prstGeom prst="rect">
            <a:avLst/>
          </a:prstGeom>
          <a:noFill/>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琵琶湖</a:t>
            </a:r>
            <a:r>
              <a:rPr kumimoji="1" lang="ja-JP" altLang="en-US" sz="2400">
                <a:latin typeface="Hiragino Sans W4" panose="020B0400000000000000" pitchFamily="34" charset="-128"/>
                <a:ea typeface="Hiragino Sans W4" panose="020B0400000000000000" pitchFamily="34" charset="-128"/>
              </a:rPr>
              <a:t>周りの各経路</a:t>
            </a:r>
          </a:p>
        </p:txBody>
      </p:sp>
      <p:sp>
        <p:nvSpPr>
          <p:cNvPr id="7" name="タイトル 6">
            <a:extLst>
              <a:ext uri="{FF2B5EF4-FFF2-40B4-BE49-F238E27FC236}">
                <a16:creationId xmlns:a16="http://schemas.microsoft.com/office/drawing/2014/main" id="{555CDACD-1247-9EC5-6756-1C6991B595A0}"/>
              </a:ext>
            </a:extLst>
          </p:cNvPr>
          <p:cNvSpPr>
            <a:spLocks noGrp="1"/>
          </p:cNvSpPr>
          <p:nvPr>
            <p:ph type="title"/>
          </p:nvPr>
        </p:nvSpPr>
        <p:spPr/>
        <p:txBody>
          <a:bodyPr/>
          <a:lstStyle/>
          <a:p>
            <a:r>
              <a:rPr kumimoji="1" lang="ja-JP" altLang="en-US" sz="4400">
                <a:latin typeface="Hiragino Sans W4" panose="020B0400000000000000" pitchFamily="34" charset="-128"/>
                <a:ea typeface="Hiragino Sans W4" panose="020B0400000000000000" pitchFamily="34" charset="-128"/>
              </a:rPr>
              <a:t>地図と複数経路の表示</a:t>
            </a:r>
            <a:endParaRPr lang="ja-JP" altLang="en-US"/>
          </a:p>
        </p:txBody>
      </p:sp>
    </p:spTree>
    <p:extLst>
      <p:ext uri="{BB962C8B-B14F-4D97-AF65-F5344CB8AC3E}">
        <p14:creationId xmlns:p14="http://schemas.microsoft.com/office/powerpoint/2010/main" val="2136241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73AC07-E964-4652-0070-2E69E3ED859F}"/>
              </a:ext>
            </a:extLst>
          </p:cNvPr>
          <p:cNvSpPr>
            <a:spLocks noGrp="1"/>
          </p:cNvSpPr>
          <p:nvPr>
            <p:ph type="title"/>
          </p:nvPr>
        </p:nvSpPr>
        <p:spPr/>
        <p:txBody>
          <a:bodyPr/>
          <a:lstStyle/>
          <a:p>
            <a:r>
              <a:rPr kumimoji="1" lang="en-US" altLang="ja-JP" dirty="0"/>
              <a:t>CSV</a:t>
            </a:r>
            <a:r>
              <a:rPr kumimoji="1" lang="ja-JP" altLang="en-US"/>
              <a:t>変換</a:t>
            </a:r>
          </a:p>
        </p:txBody>
      </p:sp>
      <p:sp>
        <p:nvSpPr>
          <p:cNvPr id="3" name="コンテンツ プレースホルダー 2">
            <a:extLst>
              <a:ext uri="{FF2B5EF4-FFF2-40B4-BE49-F238E27FC236}">
                <a16:creationId xmlns:a16="http://schemas.microsoft.com/office/drawing/2014/main" id="{1C6E0988-F458-61C9-ECA9-899A2AF32F51}"/>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776391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75B7CA28-A823-C194-D4BE-6F3C6E2E775E}"/>
              </a:ext>
            </a:extLst>
          </p:cNvPr>
          <p:cNvSpPr>
            <a:spLocks noGrp="1"/>
          </p:cNvSpPr>
          <p:nvPr>
            <p:ph type="title"/>
          </p:nvPr>
        </p:nvSpPr>
        <p:spPr/>
        <p:txBody>
          <a:bodyPr/>
          <a:lstStyle/>
          <a:p>
            <a:r>
              <a:rPr lang="ja-JP" altLang="en-US" b="1">
                <a:solidFill>
                  <a:schemeClr val="bg1"/>
                </a:solidFill>
              </a:rPr>
              <a:t>システム時間</a:t>
            </a:r>
            <a:br>
              <a:rPr lang="ja-JP" altLang="en-US" b="1">
                <a:solidFill>
                  <a:schemeClr val="bg1"/>
                </a:solidFill>
              </a:rPr>
            </a:br>
            <a:endParaRPr lang="ja-JP" altLang="en-US"/>
          </a:p>
        </p:txBody>
      </p:sp>
      <p:pic>
        <p:nvPicPr>
          <p:cNvPr id="10" name="図 9" descr="グラフ, 棒グラフ&#10;&#10;自動的に生成された説明">
            <a:extLst>
              <a:ext uri="{FF2B5EF4-FFF2-40B4-BE49-F238E27FC236}">
                <a16:creationId xmlns:a16="http://schemas.microsoft.com/office/drawing/2014/main" id="{7DD1F42C-304E-8E0F-4FD7-83A2E7188BF4}"/>
              </a:ext>
            </a:extLst>
          </p:cNvPr>
          <p:cNvPicPr>
            <a:picLocks noChangeAspect="1"/>
          </p:cNvPicPr>
          <p:nvPr/>
        </p:nvPicPr>
        <p:blipFill>
          <a:blip r:embed="rId2"/>
          <a:stretch>
            <a:fillRect/>
          </a:stretch>
        </p:blipFill>
        <p:spPr>
          <a:xfrm>
            <a:off x="1008468" y="1571550"/>
            <a:ext cx="6880889" cy="4742431"/>
          </a:xfrm>
          <a:prstGeom prst="rect">
            <a:avLst/>
          </a:prstGeom>
        </p:spPr>
      </p:pic>
      <p:sp>
        <p:nvSpPr>
          <p:cNvPr id="11" name="テキスト ボックス 10">
            <a:extLst>
              <a:ext uri="{FF2B5EF4-FFF2-40B4-BE49-F238E27FC236}">
                <a16:creationId xmlns:a16="http://schemas.microsoft.com/office/drawing/2014/main" id="{D145E07C-F80D-D256-9277-A7449F22235B}"/>
              </a:ext>
            </a:extLst>
          </p:cNvPr>
          <p:cNvSpPr txBox="1"/>
          <p:nvPr/>
        </p:nvSpPr>
        <p:spPr>
          <a:xfrm>
            <a:off x="1892597" y="2073350"/>
            <a:ext cx="680484" cy="338554"/>
          </a:xfrm>
          <a:prstGeom prst="rect">
            <a:avLst/>
          </a:prstGeom>
          <a:noFill/>
        </p:spPr>
        <p:txBody>
          <a:bodyPr wrap="square" rtlCol="0">
            <a:spAutoFit/>
          </a:bodyPr>
          <a:lstStyle/>
          <a:p>
            <a:r>
              <a:rPr kumimoji="1" lang="en-US" altLang="ja-JP" sz="1600" dirty="0">
                <a:latin typeface="Hiragino Sans W4" panose="020B0400000000000000" pitchFamily="34" charset="-128"/>
                <a:ea typeface="Hiragino Sans W4" panose="020B0400000000000000" pitchFamily="34" charset="-128"/>
              </a:rPr>
              <a:t>14</a:t>
            </a:r>
            <a:r>
              <a:rPr kumimoji="1" lang="ja-JP" altLang="en-US" sz="1600">
                <a:latin typeface="Hiragino Sans W4" panose="020B0400000000000000" pitchFamily="34" charset="-128"/>
                <a:ea typeface="Hiragino Sans W4" panose="020B0400000000000000" pitchFamily="34" charset="-128"/>
              </a:rPr>
              <a:t>分</a:t>
            </a:r>
          </a:p>
        </p:txBody>
      </p:sp>
      <p:sp>
        <p:nvSpPr>
          <p:cNvPr id="12" name="テキスト ボックス 11">
            <a:extLst>
              <a:ext uri="{FF2B5EF4-FFF2-40B4-BE49-F238E27FC236}">
                <a16:creationId xmlns:a16="http://schemas.microsoft.com/office/drawing/2014/main" id="{DF4BB04B-96D3-BC0D-5017-4B645896B609}"/>
              </a:ext>
            </a:extLst>
          </p:cNvPr>
          <p:cNvSpPr txBox="1"/>
          <p:nvPr/>
        </p:nvSpPr>
        <p:spPr>
          <a:xfrm>
            <a:off x="3235843" y="2981330"/>
            <a:ext cx="1027813" cy="338554"/>
          </a:xfrm>
          <a:prstGeom prst="rect">
            <a:avLst/>
          </a:prstGeom>
          <a:noFill/>
        </p:spPr>
        <p:txBody>
          <a:bodyPr wrap="square" rtlCol="0">
            <a:spAutoFit/>
          </a:bodyPr>
          <a:lstStyle/>
          <a:p>
            <a:r>
              <a:rPr lang="en-US" altLang="ja-JP" sz="1600" dirty="0">
                <a:latin typeface="Hiragino Sans W4" panose="020B0400000000000000" pitchFamily="34" charset="-128"/>
                <a:ea typeface="Hiragino Sans W4" panose="020B0400000000000000" pitchFamily="34" charset="-128"/>
              </a:rPr>
              <a:t>9</a:t>
            </a:r>
            <a:r>
              <a:rPr kumimoji="1" lang="ja-JP" altLang="en-US" sz="1600">
                <a:latin typeface="Hiragino Sans W4" panose="020B0400000000000000" pitchFamily="34" charset="-128"/>
                <a:ea typeface="Hiragino Sans W4" panose="020B0400000000000000" pitchFamily="34" charset="-128"/>
              </a:rPr>
              <a:t>分</a:t>
            </a:r>
            <a:r>
              <a:rPr kumimoji="1" lang="en-US" altLang="ja-JP" sz="1600" dirty="0">
                <a:latin typeface="Hiragino Sans W4" panose="020B0400000000000000" pitchFamily="34" charset="-128"/>
                <a:ea typeface="Hiragino Sans W4" panose="020B0400000000000000" pitchFamily="34" charset="-128"/>
              </a:rPr>
              <a:t>52</a:t>
            </a:r>
            <a:r>
              <a:rPr kumimoji="1" lang="ja-JP" altLang="en-US" sz="1600">
                <a:latin typeface="Hiragino Sans W4" panose="020B0400000000000000" pitchFamily="34" charset="-128"/>
                <a:ea typeface="Hiragino Sans W4" panose="020B0400000000000000" pitchFamily="34" charset="-128"/>
              </a:rPr>
              <a:t>秒</a:t>
            </a:r>
          </a:p>
        </p:txBody>
      </p:sp>
      <p:sp>
        <p:nvSpPr>
          <p:cNvPr id="15" name="テキスト ボックス 14">
            <a:extLst>
              <a:ext uri="{FF2B5EF4-FFF2-40B4-BE49-F238E27FC236}">
                <a16:creationId xmlns:a16="http://schemas.microsoft.com/office/drawing/2014/main" id="{01085E95-1A2E-9411-05CF-54FF6D6F85C8}"/>
              </a:ext>
            </a:extLst>
          </p:cNvPr>
          <p:cNvSpPr txBox="1"/>
          <p:nvPr/>
        </p:nvSpPr>
        <p:spPr>
          <a:xfrm>
            <a:off x="4770476" y="2507957"/>
            <a:ext cx="1251096" cy="338554"/>
          </a:xfrm>
          <a:prstGeom prst="rect">
            <a:avLst/>
          </a:prstGeom>
          <a:noFill/>
        </p:spPr>
        <p:txBody>
          <a:bodyPr wrap="square" rtlCol="0">
            <a:spAutoFit/>
          </a:bodyPr>
          <a:lstStyle/>
          <a:p>
            <a:r>
              <a:rPr kumimoji="1" lang="en-US" altLang="ja-JP" sz="1600" dirty="0">
                <a:latin typeface="Hiragino Sans W4" panose="020B0400000000000000" pitchFamily="34" charset="-128"/>
                <a:ea typeface="Hiragino Sans W4" panose="020B0400000000000000" pitchFamily="34" charset="-128"/>
              </a:rPr>
              <a:t>12</a:t>
            </a:r>
            <a:r>
              <a:rPr kumimoji="1" lang="ja-JP" altLang="en-US" sz="1600">
                <a:latin typeface="Hiragino Sans W4" panose="020B0400000000000000" pitchFamily="34" charset="-128"/>
                <a:ea typeface="Hiragino Sans W4" panose="020B0400000000000000" pitchFamily="34" charset="-128"/>
              </a:rPr>
              <a:t>分</a:t>
            </a:r>
            <a:r>
              <a:rPr lang="en-US" altLang="ja-JP" sz="1600" dirty="0">
                <a:latin typeface="Hiragino Sans W4" panose="020B0400000000000000" pitchFamily="34" charset="-128"/>
                <a:ea typeface="Hiragino Sans W4" panose="020B0400000000000000" pitchFamily="34" charset="-128"/>
              </a:rPr>
              <a:t>04</a:t>
            </a:r>
            <a:r>
              <a:rPr kumimoji="1" lang="ja-JP" altLang="en-US" sz="1600">
                <a:latin typeface="Hiragino Sans W4" panose="020B0400000000000000" pitchFamily="34" charset="-128"/>
                <a:ea typeface="Hiragino Sans W4" panose="020B0400000000000000" pitchFamily="34" charset="-128"/>
              </a:rPr>
              <a:t>秒</a:t>
            </a:r>
          </a:p>
        </p:txBody>
      </p:sp>
      <p:sp>
        <p:nvSpPr>
          <p:cNvPr id="16" name="テキスト ボックス 15">
            <a:extLst>
              <a:ext uri="{FF2B5EF4-FFF2-40B4-BE49-F238E27FC236}">
                <a16:creationId xmlns:a16="http://schemas.microsoft.com/office/drawing/2014/main" id="{3C866435-F34F-E02B-AF36-7E3F9B3C6B52}"/>
              </a:ext>
            </a:extLst>
          </p:cNvPr>
          <p:cNvSpPr txBox="1"/>
          <p:nvPr/>
        </p:nvSpPr>
        <p:spPr>
          <a:xfrm>
            <a:off x="6407891" y="3663780"/>
            <a:ext cx="1027813" cy="338554"/>
          </a:xfrm>
          <a:prstGeom prst="rect">
            <a:avLst/>
          </a:prstGeom>
          <a:noFill/>
        </p:spPr>
        <p:txBody>
          <a:bodyPr wrap="square" rtlCol="0">
            <a:spAutoFit/>
          </a:bodyPr>
          <a:lstStyle/>
          <a:p>
            <a:r>
              <a:rPr kumimoji="1" lang="en-US" altLang="ja-JP" sz="1600" dirty="0">
                <a:latin typeface="Hiragino Sans W4" panose="020B0400000000000000" pitchFamily="34" charset="-128"/>
                <a:ea typeface="Hiragino Sans W4" panose="020B0400000000000000" pitchFamily="34" charset="-128"/>
              </a:rPr>
              <a:t>6</a:t>
            </a:r>
            <a:r>
              <a:rPr kumimoji="1" lang="ja-JP" altLang="en-US" sz="1600">
                <a:latin typeface="Hiragino Sans W4" panose="020B0400000000000000" pitchFamily="34" charset="-128"/>
                <a:ea typeface="Hiragino Sans W4" panose="020B0400000000000000" pitchFamily="34" charset="-128"/>
              </a:rPr>
              <a:t>分</a:t>
            </a:r>
            <a:r>
              <a:rPr kumimoji="1" lang="en-US" altLang="ja-JP" sz="1600" dirty="0">
                <a:latin typeface="Hiragino Sans W4" panose="020B0400000000000000" pitchFamily="34" charset="-128"/>
                <a:ea typeface="Hiragino Sans W4" panose="020B0400000000000000" pitchFamily="34" charset="-128"/>
              </a:rPr>
              <a:t>58</a:t>
            </a:r>
            <a:r>
              <a:rPr kumimoji="1" lang="ja-JP" altLang="en-US" sz="1600">
                <a:latin typeface="Hiragino Sans W4" panose="020B0400000000000000" pitchFamily="34" charset="-128"/>
                <a:ea typeface="Hiragino Sans W4" panose="020B0400000000000000" pitchFamily="34" charset="-128"/>
              </a:rPr>
              <a:t>秒</a:t>
            </a:r>
          </a:p>
        </p:txBody>
      </p:sp>
      <p:sp>
        <p:nvSpPr>
          <p:cNvPr id="17" name="テキスト ボックス 16">
            <a:extLst>
              <a:ext uri="{FF2B5EF4-FFF2-40B4-BE49-F238E27FC236}">
                <a16:creationId xmlns:a16="http://schemas.microsoft.com/office/drawing/2014/main" id="{D407CE30-B5FA-5C03-568B-68AEBDEE21BC}"/>
              </a:ext>
            </a:extLst>
          </p:cNvPr>
          <p:cNvSpPr txBox="1"/>
          <p:nvPr/>
        </p:nvSpPr>
        <p:spPr>
          <a:xfrm>
            <a:off x="8132134" y="3053401"/>
            <a:ext cx="3774368" cy="954107"/>
          </a:xfrm>
          <a:prstGeom prst="rect">
            <a:avLst/>
          </a:prstGeom>
          <a:noFill/>
        </p:spPr>
        <p:txBody>
          <a:bodyPr wrap="square" rtlCol="0">
            <a:spAutoFit/>
          </a:bodyPr>
          <a:lstStyle/>
          <a:p>
            <a:r>
              <a:rPr lang="ja-JP" altLang="en-US" sz="2800">
                <a:latin typeface="Hiragino Sans W4" panose="020B0400000000000000" pitchFamily="34" charset="-128"/>
                <a:ea typeface="Hiragino Sans W4" panose="020B0400000000000000" pitchFamily="34" charset="-128"/>
              </a:rPr>
              <a:t>経路作成時間が最も時間を必要とした</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484224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5EAF52CA-7D01-C9B0-A302-49B44DF9E051}"/>
              </a:ext>
            </a:extLst>
          </p:cNvPr>
          <p:cNvSpPr txBox="1"/>
          <p:nvPr/>
        </p:nvSpPr>
        <p:spPr>
          <a:xfrm>
            <a:off x="496459" y="1589519"/>
            <a:ext cx="11199077" cy="584775"/>
          </a:xfrm>
          <a:prstGeom prst="rect">
            <a:avLst/>
          </a:prstGeom>
          <a:noFill/>
        </p:spPr>
        <p:txBody>
          <a:bodyPr wrap="square" rtlCol="0">
            <a:spAutoFit/>
          </a:bodyPr>
          <a:lstStyle/>
          <a:p>
            <a:pPr algn="ctr"/>
            <a:r>
              <a:rPr kumimoji="1" lang="ja-JP" altLang="en-US" sz="3200">
                <a:latin typeface="Hiragino Sans W4" panose="020B0400000000000000" pitchFamily="34" charset="-128"/>
                <a:ea typeface="Hiragino Sans W4" panose="020B0400000000000000" pitchFamily="34" charset="-128"/>
              </a:rPr>
              <a:t>環境保護やコロナウイルスの予防のため自転車ユーザが増加</a:t>
            </a:r>
          </a:p>
        </p:txBody>
      </p:sp>
      <p:sp>
        <p:nvSpPr>
          <p:cNvPr id="11" name="テキスト ボックス 10">
            <a:extLst>
              <a:ext uri="{FF2B5EF4-FFF2-40B4-BE49-F238E27FC236}">
                <a16:creationId xmlns:a16="http://schemas.microsoft.com/office/drawing/2014/main" id="{246F9D7A-C782-2785-DCAF-C546329FF74D}"/>
              </a:ext>
            </a:extLst>
          </p:cNvPr>
          <p:cNvSpPr txBox="1"/>
          <p:nvPr/>
        </p:nvSpPr>
        <p:spPr>
          <a:xfrm>
            <a:off x="1749906" y="3232094"/>
            <a:ext cx="8692178"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既存のナビゲーションツールでは標高が考慮されていない場合が多く経路作成が困難</a:t>
            </a:r>
            <a:endParaRPr kumimoji="1" lang="ja-JP" altLang="en-US" sz="320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D9C6052E-FB5C-D535-72B4-DAB4F9D6FF9C}"/>
              </a:ext>
            </a:extLst>
          </p:cNvPr>
          <p:cNvSpPr txBox="1"/>
          <p:nvPr/>
        </p:nvSpPr>
        <p:spPr>
          <a:xfrm>
            <a:off x="2354302" y="5393330"/>
            <a:ext cx="7483386" cy="1077218"/>
          </a:xfrm>
          <a:prstGeom prst="rect">
            <a:avLst/>
          </a:prstGeom>
          <a:noFill/>
        </p:spPr>
        <p:txBody>
          <a:bodyPr wrap="square" rtlCol="0">
            <a:spAutoFit/>
          </a:bodyPr>
          <a:lstStyle/>
          <a:p>
            <a:pPr algn="ctr"/>
            <a:r>
              <a:rPr kumimoji="1" lang="ja-JP" altLang="en-US" sz="3200">
                <a:latin typeface="Hiragino Sans W4" panose="020B0400000000000000" pitchFamily="34" charset="-128"/>
                <a:ea typeface="Hiragino Sans W4" panose="020B0400000000000000" pitchFamily="34" charset="-128"/>
              </a:rPr>
              <a:t>地形に注目し評価する研究は少ない</a:t>
            </a:r>
            <a:endParaRPr kumimoji="1" lang="en-US" altLang="ja-JP" sz="3200" dirty="0">
              <a:latin typeface="Hiragino Sans W4" panose="020B0400000000000000" pitchFamily="34" charset="-128"/>
              <a:ea typeface="Hiragino Sans W4" panose="020B0400000000000000" pitchFamily="34" charset="-128"/>
            </a:endParaRPr>
          </a:p>
          <a:p>
            <a:pPr algn="ctr"/>
            <a:r>
              <a:rPr kumimoji="1" lang="ja-JP" altLang="en-US" sz="3200">
                <a:latin typeface="Hiragino Sans W4" panose="020B0400000000000000" pitchFamily="34" charset="-128"/>
                <a:ea typeface="Hiragino Sans W4" panose="020B0400000000000000" pitchFamily="34" charset="-128"/>
              </a:rPr>
              <a:t>地形の中でも特に</a:t>
            </a:r>
            <a:r>
              <a:rPr kumimoji="1" lang="ja-JP" altLang="en-US" sz="3200">
                <a:solidFill>
                  <a:schemeClr val="accent2"/>
                </a:solidFill>
                <a:latin typeface="Hiragino Sans W4" panose="020B0400000000000000" pitchFamily="34" charset="-128"/>
                <a:ea typeface="Hiragino Sans W4" panose="020B0400000000000000" pitchFamily="34" charset="-128"/>
              </a:rPr>
              <a:t>標高</a:t>
            </a:r>
            <a:r>
              <a:rPr kumimoji="1" lang="ja-JP" altLang="en-US" sz="3200">
                <a:latin typeface="Hiragino Sans W4" panose="020B0400000000000000" pitchFamily="34" charset="-128"/>
                <a:ea typeface="Hiragino Sans W4" panose="020B0400000000000000" pitchFamily="34" charset="-128"/>
              </a:rPr>
              <a:t>に注目</a:t>
            </a:r>
          </a:p>
        </p:txBody>
      </p:sp>
      <p:sp>
        <p:nvSpPr>
          <p:cNvPr id="9" name="タイトル 8">
            <a:extLst>
              <a:ext uri="{FF2B5EF4-FFF2-40B4-BE49-F238E27FC236}">
                <a16:creationId xmlns:a16="http://schemas.microsoft.com/office/drawing/2014/main" id="{D844C76C-B714-C3B4-54DC-50EF7EDDAA4C}"/>
              </a:ext>
            </a:extLst>
          </p:cNvPr>
          <p:cNvSpPr>
            <a:spLocks noGrp="1"/>
          </p:cNvSpPr>
          <p:nvPr>
            <p:ph type="title"/>
          </p:nvPr>
        </p:nvSpPr>
        <p:spPr/>
        <p:txBody>
          <a:bodyPr/>
          <a:lstStyle/>
          <a:p>
            <a:r>
              <a:rPr lang="ja-JP" altLang="en-US"/>
              <a:t>背景</a:t>
            </a:r>
          </a:p>
        </p:txBody>
      </p:sp>
      <p:sp>
        <p:nvSpPr>
          <p:cNvPr id="10" name="下矢印 9">
            <a:extLst>
              <a:ext uri="{FF2B5EF4-FFF2-40B4-BE49-F238E27FC236}">
                <a16:creationId xmlns:a16="http://schemas.microsoft.com/office/drawing/2014/main" id="{C99F69CC-D69F-4AD1-BFD0-11239EEF5857}"/>
              </a:ext>
            </a:extLst>
          </p:cNvPr>
          <p:cNvSpPr/>
          <p:nvPr/>
        </p:nvSpPr>
        <p:spPr>
          <a:xfrm>
            <a:off x="5253034" y="2272925"/>
            <a:ext cx="1685925" cy="8275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a:extLst>
              <a:ext uri="{FF2B5EF4-FFF2-40B4-BE49-F238E27FC236}">
                <a16:creationId xmlns:a16="http://schemas.microsoft.com/office/drawing/2014/main" id="{0C4F65F8-D048-3044-BA36-1B0AA029534A}"/>
              </a:ext>
            </a:extLst>
          </p:cNvPr>
          <p:cNvSpPr/>
          <p:nvPr/>
        </p:nvSpPr>
        <p:spPr>
          <a:xfrm>
            <a:off x="5253034" y="4440906"/>
            <a:ext cx="1685925" cy="8275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920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a:extLst>
              <a:ext uri="{FF2B5EF4-FFF2-40B4-BE49-F238E27FC236}">
                <a16:creationId xmlns:a16="http://schemas.microsoft.com/office/drawing/2014/main" id="{AB545EDA-17A2-0F06-1229-A744C50A5216}"/>
              </a:ext>
            </a:extLst>
          </p:cNvPr>
          <p:cNvSpPr txBox="1"/>
          <p:nvPr/>
        </p:nvSpPr>
        <p:spPr>
          <a:xfrm>
            <a:off x="980661" y="5979662"/>
            <a:ext cx="10230678" cy="646331"/>
          </a:xfrm>
          <a:prstGeom prst="rect">
            <a:avLst/>
          </a:prstGeom>
          <a:noFill/>
        </p:spPr>
        <p:txBody>
          <a:bodyPr wrap="square" rtlCol="0">
            <a:spAutoFit/>
          </a:bodyPr>
          <a:lstStyle/>
          <a:p>
            <a:pPr algn="ctr"/>
            <a:r>
              <a:rPr lang="ja-JP" altLang="en-US" sz="3600" u="sng">
                <a:solidFill>
                  <a:schemeClr val="accent2"/>
                </a:solidFill>
                <a:latin typeface="Hiragino Sans W4" panose="020B0400000000000000" pitchFamily="34" charset="-128"/>
                <a:ea typeface="Hiragino Sans W4" panose="020B0400000000000000" pitchFamily="34" charset="-128"/>
              </a:rPr>
              <a:t>より自由で簡単に複数経路を比較する</a:t>
            </a:r>
          </a:p>
        </p:txBody>
      </p:sp>
      <p:sp>
        <p:nvSpPr>
          <p:cNvPr id="7" name="タイトル 6">
            <a:extLst>
              <a:ext uri="{FF2B5EF4-FFF2-40B4-BE49-F238E27FC236}">
                <a16:creationId xmlns:a16="http://schemas.microsoft.com/office/drawing/2014/main" id="{135634CE-46C3-479D-BDFA-2A075AA1AF76}"/>
              </a:ext>
            </a:extLst>
          </p:cNvPr>
          <p:cNvSpPr>
            <a:spLocks noGrp="1"/>
          </p:cNvSpPr>
          <p:nvPr>
            <p:ph type="title"/>
          </p:nvPr>
        </p:nvSpPr>
        <p:spPr/>
        <p:txBody>
          <a:bodyPr/>
          <a:lstStyle/>
          <a:p>
            <a:r>
              <a:rPr lang="ja-JP" altLang="en-US" b="1">
                <a:solidFill>
                  <a:schemeClr val="bg1"/>
                </a:solidFill>
              </a:rPr>
              <a:t>関連システム</a:t>
            </a:r>
            <a:br>
              <a:rPr lang="ja-JP" altLang="en-US" b="1">
                <a:solidFill>
                  <a:schemeClr val="bg1"/>
                </a:solidFill>
              </a:rPr>
            </a:br>
            <a:endParaRPr lang="ja-JP" altLang="en-US"/>
          </a:p>
        </p:txBody>
      </p:sp>
      <p:pic>
        <p:nvPicPr>
          <p:cNvPr id="14" name="図 13" descr="マップ&#10;&#10;自動的に生成された説明">
            <a:extLst>
              <a:ext uri="{FF2B5EF4-FFF2-40B4-BE49-F238E27FC236}">
                <a16:creationId xmlns:a16="http://schemas.microsoft.com/office/drawing/2014/main" id="{218694E3-E09A-E960-1D47-EF99519EF8FE}"/>
              </a:ext>
            </a:extLst>
          </p:cNvPr>
          <p:cNvPicPr>
            <a:picLocks noChangeAspect="1"/>
          </p:cNvPicPr>
          <p:nvPr/>
        </p:nvPicPr>
        <p:blipFill>
          <a:blip r:embed="rId3"/>
          <a:stretch>
            <a:fillRect/>
          </a:stretch>
        </p:blipFill>
        <p:spPr>
          <a:xfrm>
            <a:off x="416858" y="1586376"/>
            <a:ext cx="7772400" cy="3995266"/>
          </a:xfrm>
          <a:prstGeom prst="rect">
            <a:avLst/>
          </a:prstGeom>
        </p:spPr>
      </p:pic>
      <p:cxnSp>
        <p:nvCxnSpPr>
          <p:cNvPr id="16" name="直線コネクタ 15">
            <a:extLst>
              <a:ext uri="{FF2B5EF4-FFF2-40B4-BE49-F238E27FC236}">
                <a16:creationId xmlns:a16="http://schemas.microsoft.com/office/drawing/2014/main" id="{E080F3E6-B4B6-6B80-4533-66E9875BAB84}"/>
              </a:ext>
            </a:extLst>
          </p:cNvPr>
          <p:cNvCxnSpPr>
            <a:cxnSpLocks/>
          </p:cNvCxnSpPr>
          <p:nvPr/>
        </p:nvCxnSpPr>
        <p:spPr>
          <a:xfrm>
            <a:off x="8537944" y="1586376"/>
            <a:ext cx="0" cy="3995266"/>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1148622-C8B2-5335-E2F7-4C581692680E}"/>
              </a:ext>
            </a:extLst>
          </p:cNvPr>
          <p:cNvSpPr txBox="1"/>
          <p:nvPr/>
        </p:nvSpPr>
        <p:spPr>
          <a:xfrm>
            <a:off x="8666532" y="2557902"/>
            <a:ext cx="3762871" cy="2554545"/>
          </a:xfrm>
          <a:prstGeom prst="rect">
            <a:avLst/>
          </a:prstGeom>
          <a:noFill/>
        </p:spPr>
        <p:txBody>
          <a:bodyPr wrap="square" rtlCol="0">
            <a:spAutoFit/>
          </a:bodyPr>
          <a:lstStyle/>
          <a:p>
            <a:r>
              <a:rPr kumimoji="1" lang="ja-JP" altLang="en-US" sz="2800">
                <a:latin typeface="Hiragino Sans W4" panose="020B0400000000000000" pitchFamily="34" charset="-128"/>
                <a:ea typeface="Hiragino Sans W4" panose="020B0400000000000000" pitchFamily="34" charset="-128"/>
              </a:rPr>
              <a:t>・一つの経路のみ</a:t>
            </a:r>
            <a:endParaRPr kumimoji="1" lang="en-US" altLang="ja-JP" sz="2800" dirty="0">
              <a:latin typeface="Hiragino Sans W4" panose="020B0400000000000000" pitchFamily="34" charset="-128"/>
              <a:ea typeface="Hiragino Sans W4" panose="020B0400000000000000" pitchFamily="34" charset="-128"/>
            </a:endParaRPr>
          </a:p>
          <a:p>
            <a:endParaRPr kumimoji="1" lang="en-US" altLang="ja-JP" sz="1000" dirty="0">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・複数経路の比較が</a:t>
            </a:r>
            <a:endParaRPr lang="en-US" altLang="ja-JP" sz="2800" dirty="0">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　できない</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・自転車の経路が</a:t>
            </a:r>
            <a:endParaRPr lang="en-US" altLang="ja-JP" sz="2800" dirty="0">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　表示されない</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161672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503ABA5F-B880-A6A8-0A3C-67FFB6C9F1A4}"/>
              </a:ext>
            </a:extLst>
          </p:cNvPr>
          <p:cNvSpPr txBox="1"/>
          <p:nvPr/>
        </p:nvSpPr>
        <p:spPr>
          <a:xfrm>
            <a:off x="622853" y="1643269"/>
            <a:ext cx="2729947" cy="584775"/>
          </a:xfrm>
          <a:prstGeom prst="rect">
            <a:avLst/>
          </a:prstGeom>
          <a:noFill/>
        </p:spPr>
        <p:txBody>
          <a:bodyPr wrap="square" rtlCol="0">
            <a:spAutoFit/>
          </a:bodyPr>
          <a:lstStyle/>
          <a:p>
            <a:r>
              <a:rPr kumimoji="1" lang="ja-JP" altLang="en-US" sz="3200">
                <a:solidFill>
                  <a:schemeClr val="accent2"/>
                </a:solidFill>
                <a:latin typeface="Hiragino Sans W4" panose="020B0400000000000000" pitchFamily="34" charset="-128"/>
                <a:ea typeface="Hiragino Sans W4" panose="020B0400000000000000" pitchFamily="34" charset="-128"/>
              </a:rPr>
              <a:t>目的</a:t>
            </a:r>
          </a:p>
        </p:txBody>
      </p:sp>
      <p:sp>
        <p:nvSpPr>
          <p:cNvPr id="9" name="テキスト ボックス 8">
            <a:extLst>
              <a:ext uri="{FF2B5EF4-FFF2-40B4-BE49-F238E27FC236}">
                <a16:creationId xmlns:a16="http://schemas.microsoft.com/office/drawing/2014/main" id="{142BA2D1-6F2D-B573-5A80-575D9218A8E5}"/>
              </a:ext>
            </a:extLst>
          </p:cNvPr>
          <p:cNvSpPr txBox="1"/>
          <p:nvPr/>
        </p:nvSpPr>
        <p:spPr>
          <a:xfrm>
            <a:off x="622853" y="3934211"/>
            <a:ext cx="2729947" cy="584775"/>
          </a:xfrm>
          <a:prstGeom prst="rect">
            <a:avLst/>
          </a:prstGeom>
          <a:noFill/>
        </p:spPr>
        <p:txBody>
          <a:bodyPr wrap="square" rtlCol="0">
            <a:spAutoFit/>
          </a:bodyPr>
          <a:lstStyle/>
          <a:p>
            <a:r>
              <a:rPr lang="ja-JP" altLang="en-US" sz="3200">
                <a:solidFill>
                  <a:schemeClr val="accent2"/>
                </a:solidFill>
                <a:latin typeface="Hiragino Sans W4" panose="020B0400000000000000" pitchFamily="34" charset="-128"/>
                <a:ea typeface="Hiragino Sans W4" panose="020B0400000000000000" pitchFamily="34" charset="-128"/>
              </a:rPr>
              <a:t>アプローチ</a:t>
            </a:r>
            <a:endParaRPr kumimoji="1" lang="ja-JP" altLang="en-US" sz="3200">
              <a:solidFill>
                <a:schemeClr val="accent2"/>
              </a:solidFill>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3CBA6CA1-A7BE-9D84-3DA1-68474448D44E}"/>
              </a:ext>
            </a:extLst>
          </p:cNvPr>
          <p:cNvSpPr txBox="1"/>
          <p:nvPr/>
        </p:nvSpPr>
        <p:spPr>
          <a:xfrm>
            <a:off x="622853" y="2468505"/>
            <a:ext cx="10515600" cy="954107"/>
          </a:xfrm>
          <a:prstGeom prst="rect">
            <a:avLst/>
          </a:prstGeom>
          <a:noFill/>
        </p:spPr>
        <p:txBody>
          <a:bodyPr wrap="square" rtlCol="0">
            <a:spAutoFit/>
          </a:bodyPr>
          <a:lstStyle/>
          <a:p>
            <a:r>
              <a:rPr lang="ja-JP" altLang="en-US" sz="2800">
                <a:latin typeface="Hiragino Sans W4" panose="020B0400000000000000" pitchFamily="34" charset="-128"/>
                <a:ea typeface="Hiragino Sans W4" panose="020B0400000000000000" pitchFamily="34" charset="-128"/>
              </a:rPr>
              <a:t>自転車利用者が標高差に基づいて複数の経路を比較し、快適で効率的な移動を支援するシステムの開発</a:t>
            </a:r>
            <a:endParaRPr kumimoji="1" lang="ja-JP" altLang="en-US" sz="280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08D4D98A-61E2-57A0-D991-D08D56386308}"/>
              </a:ext>
            </a:extLst>
          </p:cNvPr>
          <p:cNvSpPr txBox="1"/>
          <p:nvPr/>
        </p:nvSpPr>
        <p:spPr>
          <a:xfrm>
            <a:off x="622853" y="5030586"/>
            <a:ext cx="10515600" cy="954107"/>
          </a:xfrm>
          <a:prstGeom prst="rect">
            <a:avLst/>
          </a:prstGeom>
          <a:noFill/>
        </p:spPr>
        <p:txBody>
          <a:bodyPr wrap="square" rtlCol="0">
            <a:spAutoFit/>
          </a:bodyPr>
          <a:lstStyle/>
          <a:p>
            <a:r>
              <a:rPr lang="ja-JP" altLang="en-US" sz="2800">
                <a:latin typeface="Hiragino Sans W4" panose="020B0400000000000000" pitchFamily="34" charset="-128"/>
                <a:ea typeface="Hiragino Sans W4" panose="020B0400000000000000" pitchFamily="34" charset="-128"/>
              </a:rPr>
              <a:t>経路の標高情報を可視化する標高グラフとスコアを提供することで、利用者が直感的に最適な経路を選択できるシステムの実装</a:t>
            </a:r>
            <a:endParaRPr kumimoji="1" lang="ja-JP" altLang="en-US" sz="2800">
              <a:latin typeface="Hiragino Sans W4" panose="020B0400000000000000" pitchFamily="34" charset="-128"/>
              <a:ea typeface="Hiragino Sans W4" panose="020B0400000000000000" pitchFamily="34" charset="-128"/>
            </a:endParaRPr>
          </a:p>
        </p:txBody>
      </p:sp>
      <p:sp>
        <p:nvSpPr>
          <p:cNvPr id="3" name="タイトル 2">
            <a:extLst>
              <a:ext uri="{FF2B5EF4-FFF2-40B4-BE49-F238E27FC236}">
                <a16:creationId xmlns:a16="http://schemas.microsoft.com/office/drawing/2014/main" id="{A9CCD2DF-26CE-91E5-A00D-A120F3DAD3BA}"/>
              </a:ext>
            </a:extLst>
          </p:cNvPr>
          <p:cNvSpPr>
            <a:spLocks noGrp="1"/>
          </p:cNvSpPr>
          <p:nvPr>
            <p:ph type="title"/>
          </p:nvPr>
        </p:nvSpPr>
        <p:spPr/>
        <p:txBody>
          <a:bodyPr/>
          <a:lstStyle/>
          <a:p>
            <a:r>
              <a:rPr lang="ja-JP" altLang="en-US"/>
              <a:t>目的とアプローチ</a:t>
            </a:r>
          </a:p>
        </p:txBody>
      </p:sp>
    </p:spTree>
    <p:extLst>
      <p:ext uri="{BB962C8B-B14F-4D97-AF65-F5344CB8AC3E}">
        <p14:creationId xmlns:p14="http://schemas.microsoft.com/office/powerpoint/2010/main" val="2759855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BE8D8F-8EDA-DDA4-2AA9-6017882F43FA}"/>
              </a:ext>
            </a:extLst>
          </p:cNvPr>
          <p:cNvSpPr>
            <a:spLocks noGrp="1"/>
          </p:cNvSpPr>
          <p:nvPr>
            <p:ph type="title"/>
          </p:nvPr>
        </p:nvSpPr>
        <p:spPr/>
        <p:txBody>
          <a:bodyPr/>
          <a:lstStyle/>
          <a:p>
            <a:r>
              <a:rPr lang="ja-JP" altLang="en-US"/>
              <a:t>要件定義</a:t>
            </a:r>
            <a:endParaRPr kumimoji="1" lang="ja-JP" altLang="en-US"/>
          </a:p>
        </p:txBody>
      </p:sp>
      <p:sp>
        <p:nvSpPr>
          <p:cNvPr id="5" name="テキスト ボックス 4">
            <a:extLst>
              <a:ext uri="{FF2B5EF4-FFF2-40B4-BE49-F238E27FC236}">
                <a16:creationId xmlns:a16="http://schemas.microsoft.com/office/drawing/2014/main" id="{D0BFFBBF-3B7B-C013-D807-355F894F12DF}"/>
              </a:ext>
            </a:extLst>
          </p:cNvPr>
          <p:cNvSpPr txBox="1"/>
          <p:nvPr/>
        </p:nvSpPr>
        <p:spPr>
          <a:xfrm>
            <a:off x="622853" y="2082283"/>
            <a:ext cx="10515600" cy="523220"/>
          </a:xfrm>
          <a:prstGeom prst="rect">
            <a:avLst/>
          </a:prstGeom>
          <a:noFill/>
        </p:spPr>
        <p:txBody>
          <a:bodyPr wrap="square" rtlCol="0">
            <a:spAutoFit/>
          </a:bodyPr>
          <a:lstStyle/>
          <a:p>
            <a:r>
              <a:rPr lang="ja-JP" altLang="en-US" sz="2800">
                <a:effectLst/>
                <a:latin typeface="Hiragino Sans W4" panose="020B0400000000000000" pitchFamily="34" charset="-128"/>
                <a:ea typeface="Hiragino Sans W4" panose="020B0400000000000000" pitchFamily="34" charset="-128"/>
              </a:rPr>
              <a:t>複数の経路を容易に作成し，システムに入力できる機能</a:t>
            </a:r>
            <a:endParaRPr kumimoji="1" lang="ja-JP" altLang="en-US" sz="2800">
              <a:latin typeface="Hiragino Sans W4" panose="020B0400000000000000" pitchFamily="34" charset="-128"/>
              <a:ea typeface="Hiragino Sans W4" panose="020B0400000000000000" pitchFamily="34" charset="-128"/>
            </a:endParaRPr>
          </a:p>
        </p:txBody>
      </p:sp>
      <p:sp>
        <p:nvSpPr>
          <p:cNvPr id="6" name="テキスト ボックス 5">
            <a:extLst>
              <a:ext uri="{FF2B5EF4-FFF2-40B4-BE49-F238E27FC236}">
                <a16:creationId xmlns:a16="http://schemas.microsoft.com/office/drawing/2014/main" id="{5AE64862-0AB0-B861-0230-7E44BC92C9D9}"/>
              </a:ext>
            </a:extLst>
          </p:cNvPr>
          <p:cNvSpPr txBox="1"/>
          <p:nvPr/>
        </p:nvSpPr>
        <p:spPr>
          <a:xfrm>
            <a:off x="622853" y="1494104"/>
            <a:ext cx="2729947" cy="584775"/>
          </a:xfrm>
          <a:prstGeom prst="rect">
            <a:avLst/>
          </a:prstGeom>
          <a:noFill/>
        </p:spPr>
        <p:txBody>
          <a:bodyPr wrap="square" rtlCol="0">
            <a:spAutoFit/>
          </a:bodyPr>
          <a:lstStyle/>
          <a:p>
            <a:r>
              <a:rPr kumimoji="1" lang="ja-JP" altLang="en-US" sz="3200">
                <a:solidFill>
                  <a:schemeClr val="accent2"/>
                </a:solidFill>
                <a:latin typeface="Hiragino Sans W4" panose="020B0400000000000000" pitchFamily="34" charset="-128"/>
                <a:ea typeface="Hiragino Sans W4" panose="020B0400000000000000" pitchFamily="34" charset="-128"/>
              </a:rPr>
              <a:t>要件</a:t>
            </a:r>
            <a:r>
              <a:rPr kumimoji="1" lang="en-US" altLang="ja-JP" sz="3200" dirty="0">
                <a:solidFill>
                  <a:schemeClr val="accent2"/>
                </a:solidFill>
                <a:latin typeface="Hiragino Sans W4" panose="020B0400000000000000" pitchFamily="34" charset="-128"/>
                <a:ea typeface="Hiragino Sans W4" panose="020B0400000000000000" pitchFamily="34" charset="-128"/>
              </a:rPr>
              <a:t>1</a:t>
            </a:r>
          </a:p>
        </p:txBody>
      </p:sp>
      <p:sp>
        <p:nvSpPr>
          <p:cNvPr id="7" name="テキスト ボックス 6">
            <a:extLst>
              <a:ext uri="{FF2B5EF4-FFF2-40B4-BE49-F238E27FC236}">
                <a16:creationId xmlns:a16="http://schemas.microsoft.com/office/drawing/2014/main" id="{9976577E-91C7-2CC7-C1A7-647075F0BAD4}"/>
              </a:ext>
            </a:extLst>
          </p:cNvPr>
          <p:cNvSpPr txBox="1"/>
          <p:nvPr/>
        </p:nvSpPr>
        <p:spPr>
          <a:xfrm>
            <a:off x="622852" y="2623083"/>
            <a:ext cx="2729947" cy="584775"/>
          </a:xfrm>
          <a:prstGeom prst="rect">
            <a:avLst/>
          </a:prstGeom>
          <a:noFill/>
        </p:spPr>
        <p:txBody>
          <a:bodyPr wrap="square" rtlCol="0">
            <a:spAutoFit/>
          </a:bodyPr>
          <a:lstStyle/>
          <a:p>
            <a:r>
              <a:rPr lang="ja-JP" altLang="en-US" sz="3200">
                <a:solidFill>
                  <a:schemeClr val="accent2"/>
                </a:solidFill>
                <a:latin typeface="Hiragino Sans W4" panose="020B0400000000000000" pitchFamily="34" charset="-128"/>
                <a:ea typeface="Hiragino Sans W4" panose="020B0400000000000000" pitchFamily="34" charset="-128"/>
              </a:rPr>
              <a:t>要件</a:t>
            </a:r>
            <a:r>
              <a:rPr lang="en-US" altLang="ja-JP" sz="3200" dirty="0">
                <a:solidFill>
                  <a:schemeClr val="accent2"/>
                </a:solidFill>
                <a:latin typeface="Hiragino Sans W4" panose="020B0400000000000000" pitchFamily="34" charset="-128"/>
                <a:ea typeface="Hiragino Sans W4" panose="020B0400000000000000" pitchFamily="34" charset="-128"/>
              </a:rPr>
              <a:t>2</a:t>
            </a:r>
            <a:endParaRPr kumimoji="1" lang="ja-JP" altLang="en-US" sz="3200">
              <a:solidFill>
                <a:schemeClr val="accent2"/>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C9B72221-E7F2-0B17-404F-E76AEC83BAD3}"/>
              </a:ext>
            </a:extLst>
          </p:cNvPr>
          <p:cNvSpPr txBox="1"/>
          <p:nvPr/>
        </p:nvSpPr>
        <p:spPr>
          <a:xfrm>
            <a:off x="622853" y="3228842"/>
            <a:ext cx="10515600" cy="523220"/>
          </a:xfrm>
          <a:prstGeom prst="rect">
            <a:avLst/>
          </a:prstGeom>
          <a:noFill/>
        </p:spPr>
        <p:txBody>
          <a:bodyPr wrap="square" rtlCol="0">
            <a:spAutoFit/>
          </a:bodyPr>
          <a:lstStyle/>
          <a:p>
            <a:r>
              <a:rPr lang="ja-JP" altLang="en-US" sz="2800">
                <a:effectLst/>
                <a:latin typeface="Hiragino Sans W4" panose="020B0400000000000000" pitchFamily="34" charset="-128"/>
                <a:ea typeface="Hiragino Sans W4" panose="020B0400000000000000" pitchFamily="34" charset="-128"/>
              </a:rPr>
              <a:t>複数の経路を直感的に比較できる経路を表示する機能</a:t>
            </a:r>
            <a:endParaRPr lang="ja-JP" altLang="en-US" sz="2800">
              <a:latin typeface="Hiragino Sans W4" panose="020B0400000000000000" pitchFamily="34" charset="-128"/>
              <a:ea typeface="Hiragino Sans W4" panose="020B0400000000000000" pitchFamily="34" charset="-128"/>
            </a:endParaRPr>
          </a:p>
        </p:txBody>
      </p:sp>
      <p:sp>
        <p:nvSpPr>
          <p:cNvPr id="9" name="テキスト ボックス 8">
            <a:extLst>
              <a:ext uri="{FF2B5EF4-FFF2-40B4-BE49-F238E27FC236}">
                <a16:creationId xmlns:a16="http://schemas.microsoft.com/office/drawing/2014/main" id="{4F421B45-239B-A9FB-10F7-C5C476E76EA6}"/>
              </a:ext>
            </a:extLst>
          </p:cNvPr>
          <p:cNvSpPr txBox="1"/>
          <p:nvPr/>
        </p:nvSpPr>
        <p:spPr>
          <a:xfrm>
            <a:off x="594500" y="4359176"/>
            <a:ext cx="10515600" cy="523220"/>
          </a:xfrm>
          <a:prstGeom prst="rect">
            <a:avLst/>
          </a:prstGeom>
          <a:noFill/>
        </p:spPr>
        <p:txBody>
          <a:bodyPr wrap="square" rtlCol="0">
            <a:spAutoFit/>
          </a:bodyPr>
          <a:lstStyle/>
          <a:p>
            <a:r>
              <a:rPr lang="ja-JP" altLang="en-US" sz="2800">
                <a:effectLst/>
                <a:latin typeface="Hiragino Sans W4" panose="020B0400000000000000" pitchFamily="34" charset="-128"/>
                <a:ea typeface="Hiragino Sans W4" panose="020B0400000000000000" pitchFamily="34" charset="-128"/>
              </a:rPr>
              <a:t>複数の経路を直感的に比較できる標高差を評価する指標の提供</a:t>
            </a:r>
            <a:endParaRPr lang="ja-JP" altLang="en-US" sz="28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B077FB14-32F9-4EDD-83D5-9C80473F6E06}"/>
              </a:ext>
            </a:extLst>
          </p:cNvPr>
          <p:cNvSpPr txBox="1"/>
          <p:nvPr/>
        </p:nvSpPr>
        <p:spPr>
          <a:xfrm>
            <a:off x="622853" y="5644185"/>
            <a:ext cx="10515600" cy="523220"/>
          </a:xfrm>
          <a:prstGeom prst="rect">
            <a:avLst/>
          </a:prstGeom>
          <a:noFill/>
        </p:spPr>
        <p:txBody>
          <a:bodyPr wrap="square" rtlCol="0">
            <a:spAutoFit/>
          </a:bodyPr>
          <a:lstStyle/>
          <a:p>
            <a:r>
              <a:rPr lang="ja-JP" altLang="en-US" sz="2800">
                <a:effectLst/>
                <a:latin typeface="Hiragino Sans W4" panose="020B0400000000000000" pitchFamily="34" charset="-128"/>
                <a:ea typeface="Hiragino Sans W4" panose="020B0400000000000000" pitchFamily="34" charset="-128"/>
              </a:rPr>
              <a:t>経路を簡単に比較と選択ができるスコアを提示する機能</a:t>
            </a:r>
            <a:endParaRPr lang="ja-JP" altLang="en-US" sz="2800">
              <a:latin typeface="Hiragino Sans W4" panose="020B0400000000000000" pitchFamily="34" charset="-128"/>
              <a:ea typeface="Hiragino Sans W4" panose="020B0400000000000000" pitchFamily="34" charset="-128"/>
            </a:endParaRPr>
          </a:p>
        </p:txBody>
      </p:sp>
      <p:sp>
        <p:nvSpPr>
          <p:cNvPr id="11" name="テキスト ボックス 10">
            <a:extLst>
              <a:ext uri="{FF2B5EF4-FFF2-40B4-BE49-F238E27FC236}">
                <a16:creationId xmlns:a16="http://schemas.microsoft.com/office/drawing/2014/main" id="{F04A2347-D22A-00CB-D8FB-4A907A0B6861}"/>
              </a:ext>
            </a:extLst>
          </p:cNvPr>
          <p:cNvSpPr txBox="1"/>
          <p:nvPr/>
        </p:nvSpPr>
        <p:spPr>
          <a:xfrm>
            <a:off x="594500" y="4999154"/>
            <a:ext cx="2729947" cy="584775"/>
          </a:xfrm>
          <a:prstGeom prst="rect">
            <a:avLst/>
          </a:prstGeom>
          <a:noFill/>
        </p:spPr>
        <p:txBody>
          <a:bodyPr wrap="square" rtlCol="0">
            <a:spAutoFit/>
          </a:bodyPr>
          <a:lstStyle/>
          <a:p>
            <a:r>
              <a:rPr lang="ja-JP" altLang="en-US" sz="3200">
                <a:solidFill>
                  <a:schemeClr val="accent2"/>
                </a:solidFill>
                <a:latin typeface="Hiragino Sans W4" panose="020B0400000000000000" pitchFamily="34" charset="-128"/>
                <a:ea typeface="Hiragino Sans W4" panose="020B0400000000000000" pitchFamily="34" charset="-128"/>
              </a:rPr>
              <a:t>要件</a:t>
            </a:r>
            <a:r>
              <a:rPr lang="en-US" altLang="ja-JP" sz="3200" dirty="0">
                <a:solidFill>
                  <a:schemeClr val="accent2"/>
                </a:solidFill>
                <a:latin typeface="Hiragino Sans W4" panose="020B0400000000000000" pitchFamily="34" charset="-128"/>
                <a:ea typeface="Hiragino Sans W4" panose="020B0400000000000000" pitchFamily="34" charset="-128"/>
              </a:rPr>
              <a:t>4</a:t>
            </a:r>
            <a:endParaRPr kumimoji="1" lang="ja-JP" altLang="en-US" sz="3200">
              <a:solidFill>
                <a:schemeClr val="accent2"/>
              </a:solidFill>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795825F7-E638-4000-B048-6CB0BAD8E2ED}"/>
              </a:ext>
            </a:extLst>
          </p:cNvPr>
          <p:cNvSpPr txBox="1"/>
          <p:nvPr/>
        </p:nvSpPr>
        <p:spPr>
          <a:xfrm>
            <a:off x="622852" y="3763927"/>
            <a:ext cx="2729947" cy="584775"/>
          </a:xfrm>
          <a:prstGeom prst="rect">
            <a:avLst/>
          </a:prstGeom>
          <a:noFill/>
        </p:spPr>
        <p:txBody>
          <a:bodyPr wrap="square" rtlCol="0">
            <a:spAutoFit/>
          </a:bodyPr>
          <a:lstStyle/>
          <a:p>
            <a:r>
              <a:rPr lang="ja-JP" altLang="en-US" sz="3200">
                <a:solidFill>
                  <a:schemeClr val="accent2"/>
                </a:solidFill>
                <a:latin typeface="Hiragino Sans W4" panose="020B0400000000000000" pitchFamily="34" charset="-128"/>
                <a:ea typeface="Hiragino Sans W4" panose="020B0400000000000000" pitchFamily="34" charset="-128"/>
              </a:rPr>
              <a:t>要件</a:t>
            </a:r>
            <a:r>
              <a:rPr lang="en-US" altLang="ja-JP" sz="3200" dirty="0">
                <a:solidFill>
                  <a:schemeClr val="accent2"/>
                </a:solidFill>
                <a:latin typeface="Hiragino Sans W4" panose="020B0400000000000000" pitchFamily="34" charset="-128"/>
                <a:ea typeface="Hiragino Sans W4" panose="020B0400000000000000" pitchFamily="34" charset="-128"/>
              </a:rPr>
              <a:t>3</a:t>
            </a:r>
            <a:endParaRPr kumimoji="1" lang="ja-JP" altLang="en-US" sz="3200">
              <a:solidFill>
                <a:schemeClr val="accent2"/>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74081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BE8D8F-8EDA-DDA4-2AA9-6017882F43FA}"/>
              </a:ext>
            </a:extLst>
          </p:cNvPr>
          <p:cNvSpPr>
            <a:spLocks noGrp="1"/>
          </p:cNvSpPr>
          <p:nvPr>
            <p:ph type="title"/>
          </p:nvPr>
        </p:nvSpPr>
        <p:spPr/>
        <p:txBody>
          <a:bodyPr/>
          <a:lstStyle/>
          <a:p>
            <a:r>
              <a:rPr kumimoji="1" lang="ja-JP" altLang="en-US"/>
              <a:t>実装</a:t>
            </a:r>
          </a:p>
        </p:txBody>
      </p:sp>
      <p:sp>
        <p:nvSpPr>
          <p:cNvPr id="5" name="テキスト ボックス 4">
            <a:extLst>
              <a:ext uri="{FF2B5EF4-FFF2-40B4-BE49-F238E27FC236}">
                <a16:creationId xmlns:a16="http://schemas.microsoft.com/office/drawing/2014/main" id="{D0BFFBBF-3B7B-C013-D807-355F894F12DF}"/>
              </a:ext>
            </a:extLst>
          </p:cNvPr>
          <p:cNvSpPr txBox="1"/>
          <p:nvPr/>
        </p:nvSpPr>
        <p:spPr>
          <a:xfrm>
            <a:off x="622853" y="2082283"/>
            <a:ext cx="10515600" cy="954107"/>
          </a:xfrm>
          <a:prstGeom prst="rect">
            <a:avLst/>
          </a:prstGeom>
          <a:noFill/>
        </p:spPr>
        <p:txBody>
          <a:bodyPr wrap="square" rtlCol="0">
            <a:spAutoFit/>
          </a:bodyPr>
          <a:lstStyle/>
          <a:p>
            <a:r>
              <a:rPr lang="ja-JP" altLang="en-US" sz="2800">
                <a:effectLst/>
                <a:latin typeface="Hiragino Sans W4" panose="020B0400000000000000" pitchFamily="34" charset="-128"/>
                <a:ea typeface="Hiragino Sans W4" panose="020B0400000000000000" pitchFamily="34" charset="-128"/>
              </a:rPr>
              <a:t>・</a:t>
            </a:r>
            <a:r>
              <a:rPr lang="en" altLang="ja-JP" sz="2800" dirty="0">
                <a:effectLst/>
                <a:latin typeface="Hiragino Sans W4" panose="020B0400000000000000" pitchFamily="34" charset="-128"/>
                <a:ea typeface="Hiragino Sans W4" panose="020B0400000000000000" pitchFamily="34" charset="-128"/>
              </a:rPr>
              <a:t>Google Maps JavaScript API </a:t>
            </a:r>
            <a:r>
              <a:rPr lang="ja-JP" altLang="en-US" sz="2800">
                <a:effectLst/>
                <a:latin typeface="Hiragino Sans W4" panose="020B0400000000000000" pitchFamily="34" charset="-128"/>
                <a:ea typeface="Hiragino Sans W4" panose="020B0400000000000000" pitchFamily="34" charset="-128"/>
              </a:rPr>
              <a:t>を用いて地図表示機能を構築</a:t>
            </a:r>
            <a:endParaRPr lang="en-US" altLang="ja-JP" sz="2800" dirty="0">
              <a:effectLst/>
              <a:latin typeface="Hiragino Sans W4" panose="020B0400000000000000" pitchFamily="34" charset="-128"/>
              <a:ea typeface="Hiragino Sans W4" panose="020B0400000000000000" pitchFamily="34" charset="-128"/>
            </a:endParaRPr>
          </a:p>
          <a:p>
            <a:r>
              <a:rPr lang="ja-JP" altLang="en-US" sz="2800">
                <a:effectLst/>
                <a:latin typeface="Hiragino Sans W4" panose="020B0400000000000000" pitchFamily="34" charset="-128"/>
                <a:ea typeface="Hiragino Sans W4" panose="020B0400000000000000" pitchFamily="34" charset="-128"/>
              </a:rPr>
              <a:t>・</a:t>
            </a:r>
            <a:r>
              <a:rPr lang="en" altLang="ja-JP" sz="2800" dirty="0">
                <a:effectLst/>
                <a:latin typeface="Hiragino Sans W4" panose="020B0400000000000000" pitchFamily="34" charset="-128"/>
                <a:ea typeface="Hiragino Sans W4" panose="020B0400000000000000" pitchFamily="34" charset="-128"/>
              </a:rPr>
              <a:t>Google </a:t>
            </a:r>
            <a:r>
              <a:rPr lang="en" altLang="ja-JP" sz="2800" dirty="0" err="1">
                <a:effectLst/>
                <a:latin typeface="Hiragino Sans W4" panose="020B0400000000000000" pitchFamily="34" charset="-128"/>
                <a:ea typeface="Hiragino Sans W4" panose="020B0400000000000000" pitchFamily="34" charset="-128"/>
              </a:rPr>
              <a:t>MyMap</a:t>
            </a:r>
            <a:r>
              <a:rPr lang="en" altLang="ja-JP" sz="2800" dirty="0">
                <a:effectLst/>
                <a:latin typeface="Hiragino Sans W4" panose="020B0400000000000000" pitchFamily="34" charset="-128"/>
                <a:ea typeface="Hiragino Sans W4" panose="020B0400000000000000" pitchFamily="34" charset="-128"/>
              </a:rPr>
              <a:t> </a:t>
            </a:r>
            <a:r>
              <a:rPr lang="ja-JP" altLang="en-US" sz="2800">
                <a:effectLst/>
                <a:latin typeface="Hiragino Sans W4" panose="020B0400000000000000" pitchFamily="34" charset="-128"/>
                <a:ea typeface="Hiragino Sans W4" panose="020B0400000000000000" pitchFamily="34" charset="-128"/>
              </a:rPr>
              <a:t>を用いて経路を作成 </a:t>
            </a:r>
          </a:p>
        </p:txBody>
      </p:sp>
      <p:sp>
        <p:nvSpPr>
          <p:cNvPr id="6" name="テキスト ボックス 5">
            <a:extLst>
              <a:ext uri="{FF2B5EF4-FFF2-40B4-BE49-F238E27FC236}">
                <a16:creationId xmlns:a16="http://schemas.microsoft.com/office/drawing/2014/main" id="{5AE64862-0AB0-B861-0230-7E44BC92C9D9}"/>
              </a:ext>
            </a:extLst>
          </p:cNvPr>
          <p:cNvSpPr txBox="1"/>
          <p:nvPr/>
        </p:nvSpPr>
        <p:spPr>
          <a:xfrm>
            <a:off x="622853" y="1494104"/>
            <a:ext cx="3438784" cy="584775"/>
          </a:xfrm>
          <a:prstGeom prst="rect">
            <a:avLst/>
          </a:prstGeom>
          <a:noFill/>
        </p:spPr>
        <p:txBody>
          <a:bodyPr wrap="square" rtlCol="0">
            <a:spAutoFit/>
          </a:bodyPr>
          <a:lstStyle/>
          <a:p>
            <a:r>
              <a:rPr kumimoji="1" lang="ja-JP" altLang="en-US" sz="3200">
                <a:solidFill>
                  <a:schemeClr val="accent2"/>
                </a:solidFill>
                <a:latin typeface="Hiragino Sans W4" panose="020B0400000000000000" pitchFamily="34" charset="-128"/>
                <a:ea typeface="Hiragino Sans W4" panose="020B0400000000000000" pitchFamily="34" charset="-128"/>
              </a:rPr>
              <a:t>要件</a:t>
            </a:r>
            <a:r>
              <a:rPr kumimoji="1" lang="en-US" altLang="ja-JP" sz="3200" dirty="0">
                <a:solidFill>
                  <a:schemeClr val="accent2"/>
                </a:solidFill>
                <a:latin typeface="Hiragino Sans W4" panose="020B0400000000000000" pitchFamily="34" charset="-128"/>
                <a:ea typeface="Hiragino Sans W4" panose="020B0400000000000000" pitchFamily="34" charset="-128"/>
              </a:rPr>
              <a:t>1:</a:t>
            </a:r>
            <a:r>
              <a:rPr kumimoji="1" lang="ja-JP" altLang="en-US" sz="3200">
                <a:solidFill>
                  <a:schemeClr val="accent2"/>
                </a:solidFill>
                <a:latin typeface="Hiragino Sans W4" panose="020B0400000000000000" pitchFamily="34" charset="-128"/>
                <a:ea typeface="Hiragino Sans W4" panose="020B0400000000000000" pitchFamily="34" charset="-128"/>
              </a:rPr>
              <a:t>経路の作成</a:t>
            </a:r>
            <a:endParaRPr kumimoji="1" lang="en-US" altLang="ja-JP" sz="3200" dirty="0">
              <a:solidFill>
                <a:schemeClr val="accent2"/>
              </a:solidFill>
              <a:latin typeface="Hiragino Sans W4" panose="020B0400000000000000" pitchFamily="34" charset="-128"/>
              <a:ea typeface="Hiragino Sans W4" panose="020B0400000000000000" pitchFamily="34" charset="-128"/>
            </a:endParaRPr>
          </a:p>
        </p:txBody>
      </p:sp>
      <p:sp>
        <p:nvSpPr>
          <p:cNvPr id="7" name="テキスト ボックス 6">
            <a:extLst>
              <a:ext uri="{FF2B5EF4-FFF2-40B4-BE49-F238E27FC236}">
                <a16:creationId xmlns:a16="http://schemas.microsoft.com/office/drawing/2014/main" id="{9976577E-91C7-2CC7-C1A7-647075F0BAD4}"/>
              </a:ext>
            </a:extLst>
          </p:cNvPr>
          <p:cNvSpPr txBox="1"/>
          <p:nvPr/>
        </p:nvSpPr>
        <p:spPr>
          <a:xfrm>
            <a:off x="622852" y="3002531"/>
            <a:ext cx="3842822" cy="584775"/>
          </a:xfrm>
          <a:prstGeom prst="rect">
            <a:avLst/>
          </a:prstGeom>
          <a:noFill/>
        </p:spPr>
        <p:txBody>
          <a:bodyPr wrap="square" rtlCol="0">
            <a:spAutoFit/>
          </a:bodyPr>
          <a:lstStyle/>
          <a:p>
            <a:r>
              <a:rPr lang="ja-JP" altLang="en-US" sz="3200">
                <a:solidFill>
                  <a:schemeClr val="accent2"/>
                </a:solidFill>
                <a:latin typeface="Hiragino Sans W4" panose="020B0400000000000000" pitchFamily="34" charset="-128"/>
                <a:ea typeface="Hiragino Sans W4" panose="020B0400000000000000" pitchFamily="34" charset="-128"/>
              </a:rPr>
              <a:t>要件</a:t>
            </a:r>
            <a:r>
              <a:rPr lang="en-US" altLang="ja-JP" sz="3200" dirty="0">
                <a:solidFill>
                  <a:schemeClr val="accent2"/>
                </a:solidFill>
                <a:latin typeface="Hiragino Sans W4" panose="020B0400000000000000" pitchFamily="34" charset="-128"/>
                <a:ea typeface="Hiragino Sans W4" panose="020B0400000000000000" pitchFamily="34" charset="-128"/>
              </a:rPr>
              <a:t>2:</a:t>
            </a:r>
            <a:r>
              <a:rPr lang="ja-JP" altLang="en-US" sz="3200">
                <a:solidFill>
                  <a:schemeClr val="accent2"/>
                </a:solidFill>
                <a:latin typeface="Hiragino Sans W4" panose="020B0400000000000000" pitchFamily="34" charset="-128"/>
                <a:ea typeface="Hiragino Sans W4" panose="020B0400000000000000" pitchFamily="34" charset="-128"/>
              </a:rPr>
              <a:t>経路の可視化</a:t>
            </a:r>
            <a:endParaRPr kumimoji="1" lang="ja-JP" altLang="en-US" sz="3200">
              <a:solidFill>
                <a:schemeClr val="accent2"/>
              </a:solidFill>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C9B72221-E7F2-0B17-404F-E76AEC83BAD3}"/>
              </a:ext>
            </a:extLst>
          </p:cNvPr>
          <p:cNvSpPr txBox="1"/>
          <p:nvPr/>
        </p:nvSpPr>
        <p:spPr>
          <a:xfrm>
            <a:off x="622852" y="3560001"/>
            <a:ext cx="11338775" cy="1384995"/>
          </a:xfrm>
          <a:prstGeom prst="rect">
            <a:avLst/>
          </a:prstGeom>
          <a:noFill/>
        </p:spPr>
        <p:txBody>
          <a:bodyPr wrap="square" rtlCol="0">
            <a:spAutoFit/>
          </a:bodyPr>
          <a:lstStyle/>
          <a:p>
            <a:r>
              <a:rPr lang="ja-JP" altLang="en-US" sz="2800">
                <a:effectLst/>
                <a:latin typeface="Hiragino Sans W4" panose="020B0400000000000000" pitchFamily="34" charset="-128"/>
                <a:ea typeface="Hiragino Sans W4" panose="020B0400000000000000" pitchFamily="34" charset="-128"/>
              </a:rPr>
              <a:t>・</a:t>
            </a:r>
            <a:r>
              <a:rPr lang="en" altLang="ja-JP" sz="2800" dirty="0" err="1">
                <a:effectLst/>
                <a:latin typeface="Hiragino Sans W4" panose="020B0400000000000000" pitchFamily="34" charset="-128"/>
                <a:ea typeface="Hiragino Sans W4" panose="020B0400000000000000" pitchFamily="34" charset="-128"/>
              </a:rPr>
              <a:t>google.maps.Polyline</a:t>
            </a:r>
            <a:r>
              <a:rPr lang="en" altLang="ja-JP" sz="2800" dirty="0">
                <a:effectLst/>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メソッド</a:t>
            </a:r>
            <a:r>
              <a:rPr lang="ja-JP" altLang="en-US" sz="2800">
                <a:effectLst/>
                <a:latin typeface="Hiragino Sans W4" panose="020B0400000000000000" pitchFamily="34" charset="-128"/>
                <a:ea typeface="Hiragino Sans W4" panose="020B0400000000000000" pitchFamily="34" charset="-128"/>
              </a:rPr>
              <a:t>を使用して地図上に経路を</a:t>
            </a:r>
            <a:endParaRPr lang="en-US" altLang="ja-JP" sz="2800" dirty="0">
              <a:effectLst/>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　</a:t>
            </a:r>
            <a:r>
              <a:rPr lang="ja-JP" altLang="en-US" sz="2800">
                <a:effectLst/>
                <a:latin typeface="Hiragino Sans W4" panose="020B0400000000000000" pitchFamily="34" charset="-128"/>
                <a:ea typeface="Hiragino Sans W4" panose="020B0400000000000000" pitchFamily="34" charset="-128"/>
              </a:rPr>
              <a:t>可視化 </a:t>
            </a:r>
            <a:endParaRPr lang="en-US" altLang="ja-JP" sz="2800" dirty="0">
              <a:effectLst/>
              <a:latin typeface="Hiragino Sans W4" panose="020B0400000000000000" pitchFamily="34" charset="-128"/>
              <a:ea typeface="Hiragino Sans W4" panose="020B0400000000000000" pitchFamily="34" charset="-128"/>
            </a:endParaRPr>
          </a:p>
          <a:p>
            <a:r>
              <a:rPr lang="ja-JP" altLang="en-US" sz="2800">
                <a:effectLst/>
                <a:latin typeface="Hiragino Sans W4" panose="020B0400000000000000" pitchFamily="34" charset="-128"/>
                <a:ea typeface="Hiragino Sans W4" panose="020B0400000000000000" pitchFamily="34" charset="-128"/>
              </a:rPr>
              <a:t>・各経路を異なる色で表示 </a:t>
            </a:r>
            <a:endParaRPr lang="ja-JP" altLang="en-US" sz="2800">
              <a:latin typeface="Hiragino Sans W4" panose="020B0400000000000000" pitchFamily="34" charset="-128"/>
              <a:ea typeface="Hiragino Sans W4" panose="020B0400000000000000" pitchFamily="34" charset="-128"/>
            </a:endParaRPr>
          </a:p>
        </p:txBody>
      </p:sp>
      <p:sp>
        <p:nvSpPr>
          <p:cNvPr id="9" name="テキスト ボックス 8">
            <a:extLst>
              <a:ext uri="{FF2B5EF4-FFF2-40B4-BE49-F238E27FC236}">
                <a16:creationId xmlns:a16="http://schemas.microsoft.com/office/drawing/2014/main" id="{4F421B45-239B-A9FB-10F7-C5C476E76EA6}"/>
              </a:ext>
            </a:extLst>
          </p:cNvPr>
          <p:cNvSpPr txBox="1"/>
          <p:nvPr/>
        </p:nvSpPr>
        <p:spPr>
          <a:xfrm>
            <a:off x="622851" y="5605667"/>
            <a:ext cx="10515600" cy="954107"/>
          </a:xfrm>
          <a:prstGeom prst="rect">
            <a:avLst/>
          </a:prstGeom>
          <a:noFill/>
        </p:spPr>
        <p:txBody>
          <a:bodyPr wrap="square" rtlCol="0">
            <a:spAutoFit/>
          </a:bodyPr>
          <a:lstStyle/>
          <a:p>
            <a:r>
              <a:rPr lang="ja-JP" altLang="en-US" sz="2800">
                <a:effectLst/>
                <a:latin typeface="Hiragino Sans W4" panose="020B0400000000000000" pitchFamily="34" charset="-128"/>
                <a:ea typeface="Hiragino Sans W4" panose="020B0400000000000000" pitchFamily="34" charset="-128"/>
              </a:rPr>
              <a:t>・</a:t>
            </a:r>
            <a:r>
              <a:rPr lang="en" altLang="ja-JP" sz="2800" dirty="0" err="1">
                <a:effectLst/>
                <a:latin typeface="Hiragino Sans W4" panose="020B0400000000000000" pitchFamily="34" charset="-128"/>
                <a:ea typeface="Hiragino Sans W4" panose="020B0400000000000000" pitchFamily="34" charset="-128"/>
              </a:rPr>
              <a:t>Chart.js</a:t>
            </a:r>
            <a:r>
              <a:rPr lang="en" altLang="ja-JP" sz="2800" dirty="0">
                <a:effectLst/>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ライブラリ</a:t>
            </a:r>
            <a:r>
              <a:rPr lang="ja-JP" altLang="en-US" sz="2800">
                <a:effectLst/>
                <a:latin typeface="Hiragino Sans W4" panose="020B0400000000000000" pitchFamily="34" charset="-128"/>
                <a:ea typeface="Hiragino Sans W4" panose="020B0400000000000000" pitchFamily="34" charset="-128"/>
              </a:rPr>
              <a:t>を使用し標高マップを作成 </a:t>
            </a:r>
            <a:endParaRPr lang="ja-JP" altLang="en-US" sz="2800">
              <a:latin typeface="Hiragino Sans W4" panose="020B0400000000000000" pitchFamily="34" charset="-128"/>
              <a:ea typeface="Hiragino Sans W4" panose="020B0400000000000000" pitchFamily="34" charset="-128"/>
            </a:endParaRPr>
          </a:p>
          <a:p>
            <a:r>
              <a:rPr lang="ja-JP" altLang="en-US" sz="2800">
                <a:effectLst/>
                <a:latin typeface="Hiragino Sans W4" panose="020B0400000000000000" pitchFamily="34" charset="-128"/>
                <a:ea typeface="Hiragino Sans W4" panose="020B0400000000000000" pitchFamily="34" charset="-128"/>
              </a:rPr>
              <a:t>・グラフ内の勾配の情報を色で表現 </a:t>
            </a:r>
            <a:endParaRPr lang="ja-JP" altLang="en-US" sz="280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795825F7-E638-4000-B048-6CB0BAD8E2ED}"/>
              </a:ext>
            </a:extLst>
          </p:cNvPr>
          <p:cNvSpPr txBox="1"/>
          <p:nvPr/>
        </p:nvSpPr>
        <p:spPr>
          <a:xfrm>
            <a:off x="622851" y="4982944"/>
            <a:ext cx="4704061" cy="584775"/>
          </a:xfrm>
          <a:prstGeom prst="rect">
            <a:avLst/>
          </a:prstGeom>
          <a:noFill/>
        </p:spPr>
        <p:txBody>
          <a:bodyPr wrap="square" rtlCol="0">
            <a:spAutoFit/>
          </a:bodyPr>
          <a:lstStyle/>
          <a:p>
            <a:r>
              <a:rPr lang="ja-JP" altLang="en-US" sz="3200">
                <a:solidFill>
                  <a:schemeClr val="accent2"/>
                </a:solidFill>
                <a:latin typeface="Hiragino Sans W4" panose="020B0400000000000000" pitchFamily="34" charset="-128"/>
                <a:ea typeface="Hiragino Sans W4" panose="020B0400000000000000" pitchFamily="34" charset="-128"/>
              </a:rPr>
              <a:t>要件</a:t>
            </a:r>
            <a:r>
              <a:rPr lang="en-US" altLang="ja-JP" sz="3200" dirty="0">
                <a:solidFill>
                  <a:schemeClr val="accent2"/>
                </a:solidFill>
                <a:latin typeface="Hiragino Sans W4" panose="020B0400000000000000" pitchFamily="34" charset="-128"/>
                <a:ea typeface="Hiragino Sans W4" panose="020B0400000000000000" pitchFamily="34" charset="-128"/>
              </a:rPr>
              <a:t>3:</a:t>
            </a:r>
            <a:r>
              <a:rPr lang="ja-JP" altLang="en-US" sz="3200">
                <a:solidFill>
                  <a:schemeClr val="accent2"/>
                </a:solidFill>
                <a:latin typeface="Hiragino Sans W4" panose="020B0400000000000000" pitchFamily="34" charset="-128"/>
                <a:ea typeface="Hiragino Sans W4" panose="020B0400000000000000" pitchFamily="34" charset="-128"/>
              </a:rPr>
              <a:t>標高グラフの作成</a:t>
            </a:r>
            <a:endParaRPr kumimoji="1" lang="ja-JP" altLang="en-US" sz="3200">
              <a:solidFill>
                <a:schemeClr val="accent2"/>
              </a:solidFill>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079230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5D61806-D624-8990-4B33-7E42DFCAB969}"/>
              </a:ext>
            </a:extLst>
          </p:cNvPr>
          <p:cNvSpPr txBox="1"/>
          <p:nvPr/>
        </p:nvSpPr>
        <p:spPr>
          <a:xfrm>
            <a:off x="516917" y="1616927"/>
            <a:ext cx="10515600" cy="954107"/>
          </a:xfrm>
          <a:prstGeom prst="rect">
            <a:avLst/>
          </a:prstGeom>
          <a:noFill/>
        </p:spPr>
        <p:txBody>
          <a:bodyPr wrap="square" rtlCol="0">
            <a:spAutoFit/>
          </a:bodyPr>
          <a:lstStyle/>
          <a:p>
            <a:r>
              <a:rPr kumimoji="1" lang="ja-JP" altLang="en-US" sz="2800">
                <a:latin typeface="Hiragino Sans W4" panose="020B0400000000000000" pitchFamily="34" charset="-128"/>
                <a:ea typeface="Hiragino Sans W4" panose="020B0400000000000000" pitchFamily="34" charset="-128"/>
              </a:rPr>
              <a:t>スコアの算出：</a:t>
            </a:r>
            <a:r>
              <a:rPr lang="ja-JP" altLang="en-US" sz="2800">
                <a:latin typeface="Hiragino Sans W4" panose="020B0400000000000000" pitchFamily="34" charset="-128"/>
                <a:ea typeface="Hiragino Sans W4" panose="020B0400000000000000" pitchFamily="34" charset="-128"/>
              </a:rPr>
              <a:t>標高差の影響を数値化し、標高差が少ない経路ほど高いスコアが付与されるシステム</a:t>
            </a:r>
            <a:endParaRPr lang="en-US" altLang="ja-JP" sz="2800" dirty="0">
              <a:latin typeface="Hiragino Sans W4" panose="020B0400000000000000" pitchFamily="34" charset="-128"/>
              <a:ea typeface="Hiragino Sans W4" panose="020B0400000000000000" pitchFamily="34" charset="-128"/>
            </a:endParaRPr>
          </a:p>
        </p:txBody>
      </p:sp>
      <p:cxnSp>
        <p:nvCxnSpPr>
          <p:cNvPr id="7" name="直線コネクタ 6">
            <a:extLst>
              <a:ext uri="{FF2B5EF4-FFF2-40B4-BE49-F238E27FC236}">
                <a16:creationId xmlns:a16="http://schemas.microsoft.com/office/drawing/2014/main" id="{AC7FD00E-FBAA-BBB6-F165-DE574BE920FE}"/>
              </a:ext>
            </a:extLst>
          </p:cNvPr>
          <p:cNvCxnSpPr>
            <a:cxnSpLocks/>
          </p:cNvCxnSpPr>
          <p:nvPr/>
        </p:nvCxnSpPr>
        <p:spPr>
          <a:xfrm>
            <a:off x="6119812" y="2771775"/>
            <a:ext cx="0" cy="3464704"/>
          </a:xfrm>
          <a:prstGeom prst="line">
            <a:avLst/>
          </a:prstGeom>
          <a:ln w="63500"/>
        </p:spPr>
        <p:style>
          <a:lnRef idx="1">
            <a:schemeClr val="accent1"/>
          </a:lnRef>
          <a:fillRef idx="0">
            <a:schemeClr val="accent1"/>
          </a:fillRef>
          <a:effectRef idx="0">
            <a:schemeClr val="accent1"/>
          </a:effectRef>
          <a:fontRef idx="minor">
            <a:schemeClr val="tx1"/>
          </a:fontRef>
        </p:style>
      </p:cxnSp>
      <p:pic>
        <p:nvPicPr>
          <p:cNvPr id="11" name="図 10" descr="テキスト&#10;&#10;自動的に生成された説明">
            <a:extLst>
              <a:ext uri="{FF2B5EF4-FFF2-40B4-BE49-F238E27FC236}">
                <a16:creationId xmlns:a16="http://schemas.microsoft.com/office/drawing/2014/main" id="{4A407531-7F43-A4B1-93C4-025AE7404989}"/>
              </a:ext>
            </a:extLst>
          </p:cNvPr>
          <p:cNvPicPr>
            <a:picLocks noChangeAspect="1"/>
          </p:cNvPicPr>
          <p:nvPr/>
        </p:nvPicPr>
        <p:blipFill>
          <a:blip r:embed="rId2"/>
          <a:stretch>
            <a:fillRect/>
          </a:stretch>
        </p:blipFill>
        <p:spPr>
          <a:xfrm>
            <a:off x="7200854" y="3067112"/>
            <a:ext cx="3645554" cy="3464704"/>
          </a:xfrm>
          <a:prstGeom prst="rect">
            <a:avLst/>
          </a:prstGeom>
        </p:spPr>
      </p:pic>
      <p:pic>
        <p:nvPicPr>
          <p:cNvPr id="13" name="図 12" descr="グラフ, 棒グラフ&#10;&#10;自動的に生成された説明">
            <a:extLst>
              <a:ext uri="{FF2B5EF4-FFF2-40B4-BE49-F238E27FC236}">
                <a16:creationId xmlns:a16="http://schemas.microsoft.com/office/drawing/2014/main" id="{EFA128E2-6336-1251-1ED0-1735FC5269BD}"/>
              </a:ext>
            </a:extLst>
          </p:cNvPr>
          <p:cNvPicPr>
            <a:picLocks noChangeAspect="1"/>
          </p:cNvPicPr>
          <p:nvPr/>
        </p:nvPicPr>
        <p:blipFill>
          <a:blip r:embed="rId3"/>
          <a:stretch>
            <a:fillRect/>
          </a:stretch>
        </p:blipFill>
        <p:spPr>
          <a:xfrm>
            <a:off x="516916" y="2902667"/>
            <a:ext cx="5350891" cy="3222360"/>
          </a:xfrm>
          <a:prstGeom prst="rect">
            <a:avLst/>
          </a:prstGeom>
        </p:spPr>
      </p:pic>
      <p:sp>
        <p:nvSpPr>
          <p:cNvPr id="6" name="タイトル 5">
            <a:extLst>
              <a:ext uri="{FF2B5EF4-FFF2-40B4-BE49-F238E27FC236}">
                <a16:creationId xmlns:a16="http://schemas.microsoft.com/office/drawing/2014/main" id="{C2009104-4944-B544-FF64-A4094B36B9D7}"/>
              </a:ext>
            </a:extLst>
          </p:cNvPr>
          <p:cNvSpPr>
            <a:spLocks noGrp="1"/>
          </p:cNvSpPr>
          <p:nvPr>
            <p:ph type="title"/>
          </p:nvPr>
        </p:nvSpPr>
        <p:spPr/>
        <p:txBody>
          <a:bodyPr/>
          <a:lstStyle/>
          <a:p>
            <a:r>
              <a:rPr kumimoji="1" lang="ja-JP" altLang="en-US" sz="4400">
                <a:latin typeface="Hiragino Sans W4" panose="020B0400000000000000" pitchFamily="34" charset="-128"/>
                <a:ea typeface="Hiragino Sans W4" panose="020B0400000000000000" pitchFamily="34" charset="-128"/>
              </a:rPr>
              <a:t>要件</a:t>
            </a:r>
            <a:r>
              <a:rPr kumimoji="1" lang="en-US" altLang="ja-JP" sz="4400" dirty="0">
                <a:latin typeface="Hiragino Sans W4" panose="020B0400000000000000" pitchFamily="34" charset="-128"/>
                <a:ea typeface="Hiragino Sans W4" panose="020B0400000000000000" pitchFamily="34" charset="-128"/>
              </a:rPr>
              <a:t>4:</a:t>
            </a:r>
            <a:r>
              <a:rPr kumimoji="1" lang="ja-JP" altLang="en-US" sz="4400">
                <a:latin typeface="Hiragino Sans W4" panose="020B0400000000000000" pitchFamily="34" charset="-128"/>
                <a:ea typeface="Hiragino Sans W4" panose="020B0400000000000000" pitchFamily="34" charset="-128"/>
              </a:rPr>
              <a:t>スコア</a:t>
            </a:r>
            <a:r>
              <a:rPr lang="ja-JP" altLang="en-US">
                <a:latin typeface="Hiragino Sans W4" panose="020B0400000000000000" pitchFamily="34" charset="-128"/>
                <a:ea typeface="Hiragino Sans W4" panose="020B0400000000000000" pitchFamily="34" charset="-128"/>
              </a:rPr>
              <a:t>の提示</a:t>
            </a:r>
            <a:endParaRPr lang="ja-JP" altLang="en-US"/>
          </a:p>
        </p:txBody>
      </p:sp>
    </p:spTree>
    <p:extLst>
      <p:ext uri="{BB962C8B-B14F-4D97-AF65-F5344CB8AC3E}">
        <p14:creationId xmlns:p14="http://schemas.microsoft.com/office/powerpoint/2010/main" val="2206790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改良前">
            <a:hlinkClick r:id="" action="ppaction://media"/>
            <a:extLst>
              <a:ext uri="{FF2B5EF4-FFF2-40B4-BE49-F238E27FC236}">
                <a16:creationId xmlns:a16="http://schemas.microsoft.com/office/drawing/2014/main" id="{5270B749-B2BC-EBDE-8FC2-3232242A3A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44616" y="1636308"/>
            <a:ext cx="8460201" cy="4758863"/>
          </a:xfrm>
          <a:prstGeom prst="rect">
            <a:avLst/>
          </a:prstGeom>
        </p:spPr>
      </p:pic>
      <p:sp>
        <p:nvSpPr>
          <p:cNvPr id="6" name="タイトル 5">
            <a:extLst>
              <a:ext uri="{FF2B5EF4-FFF2-40B4-BE49-F238E27FC236}">
                <a16:creationId xmlns:a16="http://schemas.microsoft.com/office/drawing/2014/main" id="{32560564-C0C7-756F-D72D-3BD688C14632}"/>
              </a:ext>
            </a:extLst>
          </p:cNvPr>
          <p:cNvSpPr>
            <a:spLocks noGrp="1"/>
          </p:cNvSpPr>
          <p:nvPr>
            <p:ph type="title"/>
          </p:nvPr>
        </p:nvSpPr>
        <p:spPr/>
        <p:txBody>
          <a:bodyPr/>
          <a:lstStyle/>
          <a:p>
            <a:r>
              <a:rPr lang="ja-JP" altLang="en-US" b="1">
                <a:solidFill>
                  <a:schemeClr val="bg1"/>
                </a:solidFill>
              </a:rPr>
              <a:t>標高比較システム</a:t>
            </a:r>
            <a:br>
              <a:rPr lang="ja-JP" altLang="en-US" b="1">
                <a:solidFill>
                  <a:schemeClr val="bg1"/>
                </a:solidFill>
              </a:rPr>
            </a:br>
            <a:endParaRPr lang="ja-JP" altLang="en-US"/>
          </a:p>
        </p:txBody>
      </p:sp>
    </p:spTree>
    <p:extLst>
      <p:ext uri="{BB962C8B-B14F-4D97-AF65-F5344CB8AC3E}">
        <p14:creationId xmlns:p14="http://schemas.microsoft.com/office/powerpoint/2010/main" val="319473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7F6778CC-5CBD-3114-2F82-41E274A03310}"/>
              </a:ext>
            </a:extLst>
          </p:cNvPr>
          <p:cNvSpPr txBox="1"/>
          <p:nvPr/>
        </p:nvSpPr>
        <p:spPr>
          <a:xfrm>
            <a:off x="516916" y="1447978"/>
            <a:ext cx="11370284" cy="1077218"/>
          </a:xfrm>
          <a:prstGeom prst="rect">
            <a:avLst/>
          </a:prstGeom>
          <a:noFill/>
        </p:spPr>
        <p:txBody>
          <a:bodyPr wrap="square" rtlCol="0">
            <a:spAutoFit/>
          </a:bodyPr>
          <a:lstStyle/>
          <a:p>
            <a:r>
              <a:rPr kumimoji="1" lang="ja-JP" altLang="en-US" sz="3600">
                <a:solidFill>
                  <a:schemeClr val="accent2"/>
                </a:solidFill>
                <a:latin typeface="Hiragino Sans W4" panose="020B0400000000000000" pitchFamily="34" charset="-128"/>
                <a:ea typeface="Hiragino Sans W4" panose="020B0400000000000000" pitchFamily="34" charset="-128"/>
              </a:rPr>
              <a:t>目的</a:t>
            </a:r>
            <a:endParaRPr lang="en-US" altLang="ja-JP" sz="3600" dirty="0">
              <a:solidFill>
                <a:schemeClr val="accent2"/>
              </a:solidFill>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標高比較システムの有用性や信頼性、操作性を検証</a:t>
            </a:r>
            <a:endParaRPr kumimoji="1" lang="ja-JP" altLang="en-US" sz="2800">
              <a:latin typeface="Hiragino Sans W4" panose="020B0400000000000000" pitchFamily="34" charset="-128"/>
              <a:ea typeface="Hiragino Sans W4" panose="020B0400000000000000" pitchFamily="34" charset="-128"/>
            </a:endParaRPr>
          </a:p>
        </p:txBody>
      </p:sp>
      <p:sp>
        <p:nvSpPr>
          <p:cNvPr id="11" name="テキスト ボックス 10">
            <a:extLst>
              <a:ext uri="{FF2B5EF4-FFF2-40B4-BE49-F238E27FC236}">
                <a16:creationId xmlns:a16="http://schemas.microsoft.com/office/drawing/2014/main" id="{6E8EEACA-401C-6DAD-7AA9-D1D973893696}"/>
              </a:ext>
            </a:extLst>
          </p:cNvPr>
          <p:cNvSpPr txBox="1"/>
          <p:nvPr/>
        </p:nvSpPr>
        <p:spPr>
          <a:xfrm>
            <a:off x="516916" y="3877026"/>
            <a:ext cx="11370284" cy="1077218"/>
          </a:xfrm>
          <a:prstGeom prst="rect">
            <a:avLst/>
          </a:prstGeom>
          <a:noFill/>
        </p:spPr>
        <p:txBody>
          <a:bodyPr wrap="square" rtlCol="0">
            <a:spAutoFit/>
          </a:bodyPr>
          <a:lstStyle/>
          <a:p>
            <a:r>
              <a:rPr lang="ja-JP" altLang="en-US" sz="3600">
                <a:solidFill>
                  <a:schemeClr val="accent2"/>
                </a:solidFill>
                <a:latin typeface="Hiragino Sans W4" panose="020B0400000000000000" pitchFamily="34" charset="-128"/>
                <a:ea typeface="Hiragino Sans W4" panose="020B0400000000000000" pitchFamily="34" charset="-128"/>
              </a:rPr>
              <a:t>手法</a:t>
            </a:r>
            <a:endParaRPr lang="en-US" altLang="ja-JP" sz="3600" dirty="0">
              <a:solidFill>
                <a:schemeClr val="accent2"/>
              </a:solidFill>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標高比較システムで標高グラフやスコアを確認後、経路を選択</a:t>
            </a:r>
            <a:endParaRPr kumimoji="1" lang="ja-JP" altLang="en-US" sz="280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5306A77F-A318-6706-D7D9-4A1F8FDB4CAB}"/>
              </a:ext>
            </a:extLst>
          </p:cNvPr>
          <p:cNvSpPr txBox="1"/>
          <p:nvPr/>
        </p:nvSpPr>
        <p:spPr>
          <a:xfrm>
            <a:off x="516916" y="2662502"/>
            <a:ext cx="11370284" cy="1077218"/>
          </a:xfrm>
          <a:prstGeom prst="rect">
            <a:avLst/>
          </a:prstGeom>
          <a:noFill/>
        </p:spPr>
        <p:txBody>
          <a:bodyPr wrap="square" rtlCol="0">
            <a:spAutoFit/>
          </a:bodyPr>
          <a:lstStyle/>
          <a:p>
            <a:r>
              <a:rPr lang="ja-JP" altLang="en-US" sz="3600">
                <a:solidFill>
                  <a:schemeClr val="accent2"/>
                </a:solidFill>
                <a:latin typeface="Hiragino Sans W4" panose="020B0400000000000000" pitchFamily="34" charset="-128"/>
                <a:ea typeface="Hiragino Sans W4" panose="020B0400000000000000" pitchFamily="34" charset="-128"/>
              </a:rPr>
              <a:t>被験者</a:t>
            </a:r>
            <a:endParaRPr lang="en-US" altLang="ja-JP" sz="3600" dirty="0">
              <a:solidFill>
                <a:schemeClr val="accent2"/>
              </a:solidFill>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日常的に自転車を利用している</a:t>
            </a:r>
            <a:r>
              <a:rPr lang="en-US" altLang="ja-JP" sz="2800" dirty="0">
                <a:latin typeface="Hiragino Sans W4" panose="020B0400000000000000" pitchFamily="34" charset="-128"/>
                <a:ea typeface="Hiragino Sans W4" panose="020B0400000000000000" pitchFamily="34" charset="-128"/>
              </a:rPr>
              <a:t>4</a:t>
            </a:r>
            <a:r>
              <a:rPr lang="ja-JP" altLang="en-US" sz="2800">
                <a:latin typeface="Hiragino Sans W4" panose="020B0400000000000000" pitchFamily="34" charset="-128"/>
                <a:ea typeface="Hiragino Sans W4" panose="020B0400000000000000" pitchFamily="34" charset="-128"/>
              </a:rPr>
              <a:t>名</a:t>
            </a:r>
            <a:endParaRPr kumimoji="1" lang="ja-JP" altLang="en-US" sz="2800">
              <a:latin typeface="Hiragino Sans W4" panose="020B0400000000000000" pitchFamily="34" charset="-128"/>
              <a:ea typeface="Hiragino Sans W4" panose="020B0400000000000000" pitchFamily="34" charset="-128"/>
            </a:endParaRPr>
          </a:p>
        </p:txBody>
      </p:sp>
      <p:sp>
        <p:nvSpPr>
          <p:cNvPr id="13" name="テキスト ボックス 12">
            <a:extLst>
              <a:ext uri="{FF2B5EF4-FFF2-40B4-BE49-F238E27FC236}">
                <a16:creationId xmlns:a16="http://schemas.microsoft.com/office/drawing/2014/main" id="{30B68E9C-B5C6-75E3-551E-D044BC72595B}"/>
              </a:ext>
            </a:extLst>
          </p:cNvPr>
          <p:cNvSpPr txBox="1"/>
          <p:nvPr/>
        </p:nvSpPr>
        <p:spPr>
          <a:xfrm>
            <a:off x="516916" y="5091550"/>
            <a:ext cx="11370284" cy="1508105"/>
          </a:xfrm>
          <a:prstGeom prst="rect">
            <a:avLst/>
          </a:prstGeom>
          <a:noFill/>
        </p:spPr>
        <p:txBody>
          <a:bodyPr wrap="square" rtlCol="0">
            <a:spAutoFit/>
          </a:bodyPr>
          <a:lstStyle/>
          <a:p>
            <a:r>
              <a:rPr lang="ja-JP" altLang="en-US" sz="3600">
                <a:solidFill>
                  <a:schemeClr val="accent2"/>
                </a:solidFill>
                <a:latin typeface="Hiragino Sans W4" panose="020B0400000000000000" pitchFamily="34" charset="-128"/>
                <a:ea typeface="Hiragino Sans W4" panose="020B0400000000000000" pitchFamily="34" charset="-128"/>
              </a:rPr>
              <a:t>評価項目</a:t>
            </a:r>
            <a:endParaRPr lang="en-US" altLang="ja-JP" sz="3600" dirty="0">
              <a:solidFill>
                <a:schemeClr val="accent2"/>
              </a:solidFill>
              <a:latin typeface="Hiragino Sans W4" panose="020B0400000000000000" pitchFamily="34" charset="-128"/>
              <a:ea typeface="Hiragino Sans W4" panose="020B0400000000000000" pitchFamily="34" charset="-128"/>
            </a:endParaRPr>
          </a:p>
          <a:p>
            <a:r>
              <a:rPr lang="ja-JP" altLang="en-US" sz="2800">
                <a:latin typeface="Hiragino Sans W4" panose="020B0400000000000000" pitchFamily="34" charset="-128"/>
                <a:ea typeface="Hiragino Sans W4" panose="020B0400000000000000" pitchFamily="34" charset="-128"/>
              </a:rPr>
              <a:t>標高グラフとスコア表示の有用性・システムの信頼性・操作性・標高データの精度</a:t>
            </a:r>
            <a:endParaRPr kumimoji="1" lang="ja-JP" altLang="en-US" sz="2800">
              <a:latin typeface="Hiragino Sans W4" panose="020B0400000000000000" pitchFamily="34" charset="-128"/>
              <a:ea typeface="Hiragino Sans W4" panose="020B0400000000000000" pitchFamily="34" charset="-128"/>
            </a:endParaRPr>
          </a:p>
        </p:txBody>
      </p:sp>
      <p:sp>
        <p:nvSpPr>
          <p:cNvPr id="3" name="タイトル 2">
            <a:extLst>
              <a:ext uri="{FF2B5EF4-FFF2-40B4-BE49-F238E27FC236}">
                <a16:creationId xmlns:a16="http://schemas.microsoft.com/office/drawing/2014/main" id="{2F7E3E75-4498-671B-0BCA-B0188719214A}"/>
              </a:ext>
            </a:extLst>
          </p:cNvPr>
          <p:cNvSpPr>
            <a:spLocks noGrp="1"/>
          </p:cNvSpPr>
          <p:nvPr>
            <p:ph type="title"/>
          </p:nvPr>
        </p:nvSpPr>
        <p:spPr/>
        <p:txBody>
          <a:bodyPr/>
          <a:lstStyle/>
          <a:p>
            <a:r>
              <a:rPr lang="ja-JP" altLang="en-US" b="1">
                <a:solidFill>
                  <a:schemeClr val="bg1"/>
                </a:solidFill>
              </a:rPr>
              <a:t>評価実験</a:t>
            </a:r>
            <a:br>
              <a:rPr lang="ja-JP" altLang="en-US" b="1">
                <a:solidFill>
                  <a:schemeClr val="bg1"/>
                </a:solidFill>
              </a:rPr>
            </a:br>
            <a:endParaRPr lang="ja-JP" altLang="en-US"/>
          </a:p>
        </p:txBody>
      </p:sp>
    </p:spTree>
    <p:extLst>
      <p:ext uri="{BB962C8B-B14F-4D97-AF65-F5344CB8AC3E}">
        <p14:creationId xmlns:p14="http://schemas.microsoft.com/office/powerpoint/2010/main" val="34111415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19210</TotalTime>
  <Words>742</Words>
  <Application>Microsoft Macintosh PowerPoint</Application>
  <PresentationFormat>ワイド画面</PresentationFormat>
  <Paragraphs>107</Paragraphs>
  <Slides>17</Slides>
  <Notes>2</Notes>
  <HiddenSlides>0</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17</vt:i4>
      </vt:variant>
    </vt:vector>
  </HeadingPairs>
  <TitlesOfParts>
    <vt:vector size="22" baseType="lpstr">
      <vt:lpstr>Hiragino Sans W4</vt:lpstr>
      <vt:lpstr>Hiragino Sans W6</vt:lpstr>
      <vt:lpstr>游ゴシック</vt:lpstr>
      <vt:lpstr>Arial</vt:lpstr>
      <vt:lpstr>Office テーマ</vt:lpstr>
      <vt:lpstr>サイクリストのための標高情報に基づく 複数経路比較システムに関する研究</vt:lpstr>
      <vt:lpstr>背景</vt:lpstr>
      <vt:lpstr>関連システム </vt:lpstr>
      <vt:lpstr>目的とアプローチ</vt:lpstr>
      <vt:lpstr>要件定義</vt:lpstr>
      <vt:lpstr>実装</vt:lpstr>
      <vt:lpstr>要件4:スコアの提示</vt:lpstr>
      <vt:lpstr>標高比較システム </vt:lpstr>
      <vt:lpstr>評価実験 </vt:lpstr>
      <vt:lpstr>評価実験結果 </vt:lpstr>
      <vt:lpstr>改良 </vt:lpstr>
      <vt:lpstr>改良後の標高比較システム </vt:lpstr>
      <vt:lpstr>まとめ </vt:lpstr>
      <vt:lpstr>標高データ取得</vt:lpstr>
      <vt:lpstr>地図と複数経路の表示</vt:lpstr>
      <vt:lpstr>CSV変換</vt:lpstr>
      <vt:lpstr>システム時間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サイクリストのための標高情報に基づく 複数経路比較システムに関する研究</dc:title>
  <dc:creator>小林　花緒</dc:creator>
  <cp:lastModifiedBy>小林　花緒</cp:lastModifiedBy>
  <cp:revision>6</cp:revision>
  <dcterms:created xsi:type="dcterms:W3CDTF">2025-01-22T04:28:32Z</dcterms:created>
  <dcterms:modified xsi:type="dcterms:W3CDTF">2025-02-04T12:39:29Z</dcterms:modified>
</cp:coreProperties>
</file>